
<file path=[Content_Types].xml><?xml version="1.0" encoding="utf-8"?>
<Types xmlns="http://schemas.openxmlformats.org/package/2006/content-types">
  <Default Extension="jpeg" ContentType="image/jpeg"/>
  <Default Extension="vml" ContentType="application/vnd.openxmlformats-officedocument.vmlDrawing"/>
  <Default Extension="docx" ContentType="application/vnd.openxmlformats-officedocument.wordprocessingml.documen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 id="2147483667" r:id="rId4"/>
    <p:sldMasterId id="2147483679" r:id="rId5"/>
    <p:sldMasterId id="2147483692" r:id="rId6"/>
  </p:sldMasterIdLst>
  <p:handoutMasterIdLst>
    <p:handoutMasterId r:id="rId41"/>
  </p:handoutMasterIdLst>
  <p:sldIdLst>
    <p:sldId id="260" r:id="rId7"/>
    <p:sldId id="261" r:id="rId8"/>
    <p:sldId id="627" r:id="rId9"/>
    <p:sldId id="628" r:id="rId10"/>
    <p:sldId id="629" r:id="rId11"/>
    <p:sldId id="630" r:id="rId12"/>
    <p:sldId id="631" r:id="rId13"/>
    <p:sldId id="632" r:id="rId14"/>
    <p:sldId id="633" r:id="rId15"/>
    <p:sldId id="634" r:id="rId16"/>
    <p:sldId id="635" r:id="rId17"/>
    <p:sldId id="463" r:id="rId18"/>
    <p:sldId id="542" r:id="rId19"/>
    <p:sldId id="543" r:id="rId20"/>
    <p:sldId id="574" r:id="rId21"/>
    <p:sldId id="579" r:id="rId22"/>
    <p:sldId id="580" r:id="rId23"/>
    <p:sldId id="581" r:id="rId24"/>
    <p:sldId id="582" r:id="rId25"/>
    <p:sldId id="583" r:id="rId26"/>
    <p:sldId id="584" r:id="rId27"/>
    <p:sldId id="608" r:id="rId28"/>
    <p:sldId id="609" r:id="rId29"/>
    <p:sldId id="610" r:id="rId30"/>
    <p:sldId id="617" r:id="rId31"/>
    <p:sldId id="611" r:id="rId32"/>
    <p:sldId id="497" r:id="rId33"/>
    <p:sldId id="498" r:id="rId34"/>
    <p:sldId id="502" r:id="rId35"/>
    <p:sldId id="503" r:id="rId36"/>
    <p:sldId id="504" r:id="rId37"/>
    <p:sldId id="505" r:id="rId38"/>
    <p:sldId id="554" r:id="rId39"/>
    <p:sldId id="555"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87" autoAdjust="0"/>
    <p:restoredTop sz="94660"/>
  </p:normalViewPr>
  <p:slideViewPr>
    <p:cSldViewPr snapToObjects="1">
      <p:cViewPr>
        <p:scale>
          <a:sx n="70" d="100"/>
          <a:sy n="70" d="100"/>
        </p:scale>
        <p:origin x="-360" y="-456"/>
      </p:cViewPr>
      <p:guideLst>
        <p:guide orient="horz" pos="2139"/>
        <p:guide pos="3840"/>
      </p:guideLst>
    </p:cSldViewPr>
  </p:slideViewPr>
  <p:notesTextViewPr>
    <p:cViewPr>
      <p:scale>
        <a:sx n="1" d="1"/>
        <a:sy n="1" d="1"/>
      </p:scale>
      <p:origin x="0" y="0"/>
    </p:cViewPr>
  </p:notesTextViewPr>
  <p:notesViewPr>
    <p:cSldViewPr snapToObjects="1">
      <p:cViewPr varScale="1">
        <p:scale>
          <a:sx n="68" d="100"/>
          <a:sy n="68" d="100"/>
        </p:scale>
        <p:origin x="-2856" y="-108"/>
      </p:cViewPr>
      <p:guideLst>
        <p:guide orient="horz" pos="2932"/>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725AEDA-E179-4278-998D-D9EC8DB06D5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76C1A9-36A5-4E2E-B00D-A057051FFC6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7" Type="http://schemas.openxmlformats.org/officeDocument/2006/relationships/image" Target="../media/image5.emf"/><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39.104.72.189/" TargetMode="Externa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hyperlink" Target="http://39.104.72.189/" TargetMode="Externa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39.104.72.189/"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7" Type="http://schemas.openxmlformats.org/officeDocument/2006/relationships/image" Target="../media/image5.emf"/><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39.104.72.189/" TargetMode="Externa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hyperlink" Target="http://39.104.72.189/" TargetMode="Externa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39.104.72.189/" TargetMode="Externa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39.104.72.189/" TargetMode="External"/><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39.104.72.189/" TargetMode="Externa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4" Type="http://schemas.openxmlformats.org/officeDocument/2006/relationships/slide" Target="../slides/slide27.xml"/><Relationship Id="rId3" Type="http://schemas.openxmlformats.org/officeDocument/2006/relationships/slide" Target="../slides/slide1.xml"/><Relationship Id="rId2" Type="http://schemas.openxmlformats.org/officeDocument/2006/relationships/hyperlink" Target="http://39.104.72.189/"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39.104.72.189/" TargetMode="External"/><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1638309" y="3910927"/>
            <a:ext cx="9031515" cy="808237"/>
          </a:xfrm>
        </p:spPr>
        <p:txBody>
          <a:bodyPr>
            <a:normAutofit/>
          </a:bodyPr>
          <a:lstStyle>
            <a:lvl1pPr marL="0" indent="0" algn="ctr">
              <a:buNone/>
              <a:defRPr sz="4800" b="1">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学科</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515377" flipH="1" flipV="1">
            <a:off x="-1113488" y="-350004"/>
            <a:ext cx="4527494" cy="4077191"/>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585734" flipH="1" flipV="1">
            <a:off x="10699227" y="5373976"/>
            <a:ext cx="1487680" cy="1339716"/>
          </a:xfrm>
          <a:prstGeom prst="rect">
            <a:avLst/>
          </a:prstGeom>
        </p:spPr>
      </p:pic>
      <p:grpSp>
        <p:nvGrpSpPr>
          <p:cNvPr id="12" name="组合 9"/>
          <p:cNvGrpSpPr/>
          <p:nvPr userDrawn="1"/>
        </p:nvGrpSpPr>
        <p:grpSpPr bwMode="auto">
          <a:xfrm>
            <a:off x="3284663" y="6103707"/>
            <a:ext cx="5684358" cy="547914"/>
            <a:chOff x="2364896" y="6103024"/>
            <a:chExt cx="3913269" cy="423863"/>
          </a:xfrm>
        </p:grpSpPr>
        <p:pic>
          <p:nvPicPr>
            <p:cNvPr id="13" name="图片 12">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图片 47" descr="未标题-1 拷贝.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图片 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92188" y="5872618"/>
            <a:ext cx="1020445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userDrawn="1"/>
        </p:nvSpPr>
        <p:spPr>
          <a:xfrm>
            <a:off x="1856024" y="1579874"/>
            <a:ext cx="9031514" cy="1754326"/>
          </a:xfrm>
          <a:prstGeom prst="rect">
            <a:avLst/>
          </a:prstGeom>
          <a:noFill/>
        </p:spPr>
        <p:txBody>
          <a:bodyPr wrap="square" rtlCol="0">
            <a:spAutoFit/>
          </a:bodyPr>
          <a:lstStyle/>
          <a:p>
            <a:pPr algn="ctr"/>
            <a:r>
              <a:rPr lang="en-US" altLang="zh-CN" sz="5400" b="1" dirty="0" smtClean="0">
                <a:latin typeface="Times New Roman" panose="02020603050405020304" pitchFamily="18" charset="0"/>
                <a:cs typeface="Times New Roman" panose="02020603050405020304" pitchFamily="18" charset="0"/>
              </a:rPr>
              <a:t>《</a:t>
            </a:r>
            <a:r>
              <a:rPr lang="zh-CN" altLang="en-US" sz="5400" b="1" dirty="0" smtClean="0">
                <a:latin typeface="Times New Roman" panose="02020603050405020304" pitchFamily="18" charset="0"/>
                <a:cs typeface="Times New Roman" panose="02020603050405020304" pitchFamily="18" charset="0"/>
              </a:rPr>
              <a:t>创新设计</a:t>
            </a:r>
            <a:r>
              <a:rPr lang="en-US" altLang="zh-CN" sz="5400" b="1" dirty="0" smtClean="0">
                <a:latin typeface="Times New Roman" panose="02020603050405020304" pitchFamily="18" charset="0"/>
                <a:cs typeface="Times New Roman" panose="02020603050405020304" pitchFamily="18" charset="0"/>
              </a:rPr>
              <a:t>》2018</a:t>
            </a:r>
            <a:r>
              <a:rPr lang="zh-CN" altLang="en-US" sz="5400" b="1" dirty="0" smtClean="0">
                <a:latin typeface="Times New Roman" panose="02020603050405020304" pitchFamily="18" charset="0"/>
                <a:cs typeface="Times New Roman" panose="02020603050405020304" pitchFamily="18" charset="0"/>
              </a:rPr>
              <a:t>版</a:t>
            </a:r>
            <a:br>
              <a:rPr lang="en-US" altLang="zh-CN" sz="5400" b="1" dirty="0" smtClean="0">
                <a:latin typeface="Times New Roman" panose="02020603050405020304" pitchFamily="18" charset="0"/>
                <a:cs typeface="Times New Roman" panose="02020603050405020304" pitchFamily="18" charset="0"/>
              </a:rPr>
            </a:br>
            <a:r>
              <a:rPr lang="zh-CN" altLang="en-US" sz="5400" b="1" dirty="0" smtClean="0">
                <a:latin typeface="Times New Roman" panose="02020603050405020304" pitchFamily="18" charset="0"/>
                <a:cs typeface="Times New Roman" panose="02020603050405020304" pitchFamily="18" charset="0"/>
              </a:rPr>
              <a:t>高三一轮总复习实用课件</a:t>
            </a:r>
            <a:endParaRPr lang="zh-CN" altLang="en-US" sz="54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标题 6"/>
          <p:cNvSpPr>
            <a:spLocks noGrp="1"/>
          </p:cNvSpPr>
          <p:nvPr>
            <p:ph type="ctrTitle" hasCustomPrompt="1"/>
            <p:custDataLst>
              <p:tags r:id="rId2"/>
            </p:custDataLst>
          </p:nvPr>
        </p:nvSpPr>
        <p:spPr>
          <a:xfrm>
            <a:off x="670030" y="2430145"/>
            <a:ext cx="10853846" cy="1057275"/>
          </a:xfrm>
        </p:spPr>
        <p:txBody>
          <a:bodyPr lIns="101600" tIns="38100" rIns="25400" bIns="38100" anchor="t" anchorCtr="0">
            <a:noAutofit/>
          </a:bodyPr>
          <a:lstStyle>
            <a:lvl1pPr algn="ctr">
              <a:defRPr sz="5400" b="1" spc="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单击此处编辑标题</a:t>
            </a:r>
            <a:endParaRPr lang="zh-CN" altLang="en-US" dirty="0"/>
          </a:p>
        </p:txBody>
      </p:sp>
      <p:sp>
        <p:nvSpPr>
          <p:cNvPr id="8" name="副标题 7"/>
          <p:cNvSpPr>
            <a:spLocks noGrp="1"/>
          </p:cNvSpPr>
          <p:nvPr>
            <p:ph type="subTitle" idx="1" hasCustomPrompt="1"/>
            <p:custDataLst>
              <p:tags r:id="rId3"/>
            </p:custDataLst>
          </p:nvPr>
        </p:nvSpPr>
        <p:spPr>
          <a:xfrm>
            <a:off x="669987" y="3566160"/>
            <a:ext cx="10853933"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Tree>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2" name="标题 11"/>
          <p:cNvSpPr>
            <a:spLocks noGrp="1"/>
          </p:cNvSpPr>
          <p:nvPr>
            <p:ph type="title"/>
            <p:custDataLst>
              <p:tags r:id="rId2"/>
            </p:custDataLst>
          </p:nvPr>
        </p:nvSpPr>
        <p:spPr>
          <a:xfrm>
            <a:off x="670030" y="575310"/>
            <a:ext cx="10853846" cy="863600"/>
          </a:xfrm>
        </p:spPr>
        <p:txBody>
          <a:bodyPr vert="horz" lIns="101600" tIns="38100" rIns="76200" bIns="38100" rtlCol="0" anchor="ctr" anchorCtr="0">
            <a:noAutofit/>
          </a:bodyPr>
          <a:lstStyle>
            <a:lvl1pPr marL="0" marR="0" algn="ctr"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13" name="内容占位符 12"/>
          <p:cNvSpPr>
            <a:spLocks noGrp="1"/>
          </p:cNvSpPr>
          <p:nvPr>
            <p:ph idx="1"/>
            <p:custDataLst>
              <p:tags r:id="rId3"/>
            </p:custDataLst>
          </p:nvPr>
        </p:nvSpPr>
        <p:spPr>
          <a:xfrm>
            <a:off x="670030" y="1483995"/>
            <a:ext cx="10853846" cy="4996815"/>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2800" b="1" i="0" u="none" strike="noStrike" kern="1200" cap="none" spc="150" normalizeH="0" baseline="0" noProof="1" dirty="0">
                <a:solidFill>
                  <a:schemeClr val="tx1"/>
                </a:solidFill>
                <a:uFillTx/>
                <a:latin typeface="+mn-lt"/>
                <a:ea typeface="+mn-ea"/>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2800" b="1"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2800" b="1"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2800" b="1"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2000" b="1" i="0" u="none" strike="noStrike" kern="1200" cap="none" spc="150" normalizeH="0" baseline="0" noProof="1" dirty="0">
                <a:solidFill>
                  <a:schemeClr val="tx1"/>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2807854" y="317359"/>
            <a:ext cx="9144000" cy="761855"/>
          </a:xfrm>
        </p:spPr>
        <p:txBody>
          <a:bodyPr anchor="b">
            <a:normAutofit/>
          </a:bodyPr>
          <a:lstStyle>
            <a:lvl1pPr algn="ctr">
              <a:defRPr sz="3200" b="1"/>
            </a:lvl1pPr>
          </a:lstStyle>
          <a:p>
            <a:r>
              <a:rPr lang="zh-CN" altLang="en-US" dirty="0" smtClean="0"/>
              <a:t>章标题</a:t>
            </a:r>
            <a:endParaRPr lang="zh-CN" altLang="en-US" dirty="0"/>
          </a:p>
        </p:txBody>
      </p:sp>
      <p:sp>
        <p:nvSpPr>
          <p:cNvPr id="3" name="副标题 2"/>
          <p:cNvSpPr>
            <a:spLocks noGrp="1"/>
          </p:cNvSpPr>
          <p:nvPr>
            <p:ph type="subTitle" idx="1" hasCustomPrompt="1"/>
          </p:nvPr>
        </p:nvSpPr>
        <p:spPr>
          <a:xfrm>
            <a:off x="2807854" y="1147313"/>
            <a:ext cx="9144000" cy="532249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各节标题（含超级链接）</a:t>
            </a:r>
            <a:endParaRPr lang="zh-CN" altLang="en-US" dirty="0"/>
          </a:p>
        </p:txBody>
      </p:sp>
      <p:grpSp>
        <p:nvGrpSpPr>
          <p:cNvPr id="4" name="组合 3"/>
          <p:cNvGrpSpPr/>
          <p:nvPr userDrawn="1"/>
        </p:nvGrpSpPr>
        <p:grpSpPr>
          <a:xfrm>
            <a:off x="114982" y="1908692"/>
            <a:ext cx="3026493" cy="2905010"/>
            <a:chOff x="71850" y="1261711"/>
            <a:chExt cx="3026493" cy="2905010"/>
          </a:xfrm>
        </p:grpSpPr>
        <p:grpSp>
          <p:nvGrpSpPr>
            <p:cNvPr id="7" name="Group 1"/>
            <p:cNvGrpSpPr/>
            <p:nvPr userDrawn="1"/>
          </p:nvGrpSpPr>
          <p:grpSpPr>
            <a:xfrm>
              <a:off x="129104" y="1261711"/>
              <a:ext cx="2969239" cy="2905010"/>
              <a:chOff x="-949635" y="0"/>
              <a:chExt cx="7009631" cy="6858000"/>
            </a:xfrm>
          </p:grpSpPr>
          <p:sp>
            <p:nvSpPr>
              <p:cNvPr id="8"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p>
            </p:txBody>
          </p:sp>
          <p:sp>
            <p:nvSpPr>
              <p:cNvPr id="9"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p>
            </p:txBody>
          </p:sp>
        </p:grpSp>
        <p:grpSp>
          <p:nvGrpSpPr>
            <p:cNvPr id="10" name="Group 2"/>
            <p:cNvGrpSpPr/>
            <p:nvPr userDrawn="1"/>
          </p:nvGrpSpPr>
          <p:grpSpPr>
            <a:xfrm>
              <a:off x="71850" y="1824845"/>
              <a:ext cx="1778742" cy="1778742"/>
              <a:chOff x="990600" y="2044717"/>
              <a:chExt cx="2768566" cy="2768566"/>
            </a:xfrm>
          </p:grpSpPr>
          <p:sp>
            <p:nvSpPr>
              <p:cNvPr id="11"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p>
            </p:txBody>
          </p:sp>
          <p:grpSp>
            <p:nvGrpSpPr>
              <p:cNvPr id="12" name="Group 9"/>
              <p:cNvGrpSpPr/>
              <p:nvPr/>
            </p:nvGrpSpPr>
            <p:grpSpPr>
              <a:xfrm>
                <a:off x="1429100" y="2771847"/>
                <a:ext cx="1800200" cy="992584"/>
                <a:chOff x="2345143" y="2365645"/>
                <a:chExt cx="1800200" cy="992584"/>
              </a:xfrm>
            </p:grpSpPr>
            <p:sp>
              <p:nvSpPr>
                <p:cNvPr id="13"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endParaRPr lang="zh-CN" altLang="en-US" sz="4400" dirty="0">
                    <a:solidFill>
                      <a:schemeClr val="bg1"/>
                    </a:solidFill>
                  </a:endParaRPr>
                </a:p>
              </p:txBody>
            </p:sp>
            <p:sp>
              <p:nvSpPr>
                <p:cNvPr id="14"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a:solidFill>
                        <a:schemeClr val="bg1"/>
                      </a:solidFill>
                    </a:rPr>
                    <a:t>CONTENTS</a:t>
                  </a:r>
                  <a:endParaRPr lang="en-US" altLang="zh-CN" sz="1400">
                    <a:solidFill>
                      <a:schemeClr val="bg1"/>
                    </a:solidFill>
                  </a:endParaRPr>
                </a:p>
              </p:txBody>
            </p:sp>
          </p:grpSp>
        </p:grpSp>
      </p:grpSp>
      <p:sp>
        <p:nvSpPr>
          <p:cNvPr id="16" name="动作按钮: 后退或前一项 15">
            <a:hlinkClick r:id="" action="ppaction://hlinkshowjump?jump=previousslide" highlightClick="1"/>
          </p:cNvPr>
          <p:cNvSpPr/>
          <p:nvPr userDrawn="1"/>
        </p:nvSpPr>
        <p:spPr>
          <a:xfrm>
            <a:off x="10990894"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动作按钮: 前进或下一项 16">
            <a:hlinkClick r:id="" action="ppaction://hlinkshowjump?jump=nextslide" highlightClick="1"/>
          </p:cNvPr>
          <p:cNvSpPr/>
          <p:nvPr userDrawn="1"/>
        </p:nvSpPr>
        <p:spPr>
          <a:xfrm>
            <a:off x="11354432"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动作按钮: 结束 17">
            <a:hlinkClick r:id="" action="ppaction://hlinkshowjump?jump=endshow" highlightClick="1"/>
          </p:cNvPr>
          <p:cNvSpPr/>
          <p:nvPr userDrawn="1"/>
        </p:nvSpPr>
        <p:spPr>
          <a:xfrm>
            <a:off x="11708444"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9" name="直接连接符 18"/>
          <p:cNvCxnSpPr/>
          <p:nvPr userDrawn="1"/>
        </p:nvCxnSpPr>
        <p:spPr>
          <a:xfrm>
            <a:off x="2807854" y="1105093"/>
            <a:ext cx="915459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7569EEB-19E0-40ED-9968-716E420733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5C693A-83C1-4F28-B79D-A940A9305FD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Group 1"/>
          <p:cNvGrpSpPr/>
          <p:nvPr userDrawn="1"/>
        </p:nvGrpSpPr>
        <p:grpSpPr>
          <a:xfrm>
            <a:off x="821831" y="1261711"/>
            <a:ext cx="2969239" cy="2905010"/>
            <a:chOff x="-949635" y="0"/>
            <a:chExt cx="7009631" cy="6858000"/>
          </a:xfrm>
        </p:grpSpPr>
        <p:sp>
          <p:nvSpPr>
            <p:cNvPr id="8"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p>
          </p:txBody>
        </p:sp>
        <p:sp>
          <p:nvSpPr>
            <p:cNvPr id="9"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p>
          </p:txBody>
        </p:sp>
      </p:grpSp>
      <p:grpSp>
        <p:nvGrpSpPr>
          <p:cNvPr id="10" name="Group 2"/>
          <p:cNvGrpSpPr/>
          <p:nvPr userDrawn="1"/>
        </p:nvGrpSpPr>
        <p:grpSpPr>
          <a:xfrm>
            <a:off x="764577" y="1824845"/>
            <a:ext cx="1778742" cy="1778742"/>
            <a:chOff x="990600" y="2044717"/>
            <a:chExt cx="2768566" cy="2768566"/>
          </a:xfrm>
        </p:grpSpPr>
        <p:sp>
          <p:nvSpPr>
            <p:cNvPr id="11"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p>
          </p:txBody>
        </p:sp>
        <p:grpSp>
          <p:nvGrpSpPr>
            <p:cNvPr id="12" name="Group 9"/>
            <p:cNvGrpSpPr/>
            <p:nvPr/>
          </p:nvGrpSpPr>
          <p:grpSpPr>
            <a:xfrm>
              <a:off x="1429100" y="2771847"/>
              <a:ext cx="1800200" cy="992584"/>
              <a:chOff x="2345143" y="2365645"/>
              <a:chExt cx="1800200" cy="992584"/>
            </a:xfrm>
          </p:grpSpPr>
          <p:sp>
            <p:nvSpPr>
              <p:cNvPr id="13"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endParaRPr lang="zh-CN" altLang="en-US" sz="4400" dirty="0">
                  <a:solidFill>
                    <a:schemeClr val="bg1"/>
                  </a:solidFill>
                </a:endParaRPr>
              </a:p>
            </p:txBody>
          </p:sp>
          <p:sp>
            <p:nvSpPr>
              <p:cNvPr id="14"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a:solidFill>
                      <a:schemeClr val="bg1"/>
                    </a:solidFill>
                  </a:rPr>
                  <a:t>CONTENTS</a:t>
                </a:r>
                <a:endParaRPr lang="en-US" altLang="zh-CN" sz="1400">
                  <a:solidFill>
                    <a:schemeClr val="bg1"/>
                  </a:solidFill>
                </a:endParaRPr>
              </a:p>
            </p:txBody>
          </p:sp>
        </p:grpSp>
      </p:grpSp>
      <p:sp>
        <p:nvSpPr>
          <p:cNvPr id="15" name="Diamond 11"/>
          <p:cNvSpPr/>
          <p:nvPr userDrawn="1"/>
        </p:nvSpPr>
        <p:spPr bwMode="auto">
          <a:xfrm>
            <a:off x="1879174" y="951570"/>
            <a:ext cx="739798" cy="739797"/>
          </a:xfrm>
          <a:prstGeom prst="diamond">
            <a:avLst/>
          </a:prstGeom>
          <a:solidFill>
            <a:schemeClr val="accent2"/>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01</a:t>
            </a:r>
            <a:endParaRPr lang="en-US" altLang="zh-CN" sz="2400" b="1">
              <a:solidFill>
                <a:schemeClr val="bg1"/>
              </a:solidFill>
              <a:latin typeface="Impact" panose="020B0806030902050204" pitchFamily="34" charset="0"/>
            </a:endParaRPr>
          </a:p>
        </p:txBody>
      </p:sp>
      <p:sp>
        <p:nvSpPr>
          <p:cNvPr id="16" name="Diamond 12"/>
          <p:cNvSpPr/>
          <p:nvPr userDrawn="1"/>
        </p:nvSpPr>
        <p:spPr bwMode="auto">
          <a:xfrm>
            <a:off x="2707062" y="1762528"/>
            <a:ext cx="739798" cy="739797"/>
          </a:xfrm>
          <a:prstGeom prst="diamond">
            <a:avLst/>
          </a:prstGeom>
          <a:solidFill>
            <a:schemeClr val="accent3"/>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02</a:t>
            </a:r>
            <a:endParaRPr lang="en-US" altLang="zh-CN" sz="2400" b="1">
              <a:solidFill>
                <a:schemeClr val="bg1"/>
              </a:solidFill>
              <a:latin typeface="Impact" panose="020B0806030902050204" pitchFamily="34" charset="0"/>
            </a:endParaRPr>
          </a:p>
        </p:txBody>
      </p:sp>
      <p:sp>
        <p:nvSpPr>
          <p:cNvPr id="17" name="Diamond 13"/>
          <p:cNvSpPr/>
          <p:nvPr userDrawn="1"/>
        </p:nvSpPr>
        <p:spPr bwMode="auto">
          <a:xfrm>
            <a:off x="2707062" y="2907540"/>
            <a:ext cx="739798" cy="739797"/>
          </a:xfrm>
          <a:prstGeom prst="diamond">
            <a:avLst/>
          </a:prstGeom>
          <a:solidFill>
            <a:schemeClr val="accent4"/>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03</a:t>
            </a:r>
            <a:endParaRPr lang="en-US" altLang="zh-CN" sz="2400" b="1">
              <a:solidFill>
                <a:schemeClr val="bg1"/>
              </a:solidFill>
              <a:latin typeface="Impact" panose="020B0806030902050204" pitchFamily="34" charset="0"/>
            </a:endParaRPr>
          </a:p>
        </p:txBody>
      </p:sp>
      <p:sp>
        <p:nvSpPr>
          <p:cNvPr id="18" name="Diamond 14"/>
          <p:cNvSpPr/>
          <p:nvPr userDrawn="1"/>
        </p:nvSpPr>
        <p:spPr bwMode="auto">
          <a:xfrm>
            <a:off x="1879174" y="3768327"/>
            <a:ext cx="739798" cy="739797"/>
          </a:xfrm>
          <a:prstGeom prst="diamond">
            <a:avLst/>
          </a:prstGeom>
          <a:solidFill>
            <a:schemeClr val="accent5"/>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04</a:t>
            </a:r>
            <a:endParaRPr lang="en-US" altLang="zh-CN" sz="2400" b="1">
              <a:solidFill>
                <a:schemeClr val="bg1"/>
              </a:solidFill>
              <a:latin typeface="Impact" panose="020B0806030902050204" pitchFamily="34" charset="0"/>
            </a:endParaRPr>
          </a:p>
        </p:txBody>
      </p:sp>
      <p:grpSp>
        <p:nvGrpSpPr>
          <p:cNvPr id="19" name="Group 21"/>
          <p:cNvGrpSpPr/>
          <p:nvPr userDrawn="1"/>
        </p:nvGrpSpPr>
        <p:grpSpPr>
          <a:xfrm>
            <a:off x="2618972" y="1135204"/>
            <a:ext cx="2545865" cy="361864"/>
            <a:chOff x="3943834" y="704409"/>
            <a:chExt cx="3962574" cy="563232"/>
          </a:xfrm>
        </p:grpSpPr>
        <p:sp>
          <p:nvSpPr>
            <p:cNvPr id="20" name="TextBox 19"/>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1">
                      <a:lumMod val="100000"/>
                    </a:schemeClr>
                  </a:solidFill>
                </a:rPr>
                <a:t>标题文本预设</a:t>
              </a:r>
              <a:endParaRPr lang="zh-CN" altLang="en-US" sz="1600" b="1">
                <a:solidFill>
                  <a:schemeClr val="accent1">
                    <a:lumMod val="100000"/>
                  </a:schemeClr>
                </a:solidFill>
              </a:endParaRPr>
            </a:p>
          </p:txBody>
        </p:sp>
        <p:sp>
          <p:nvSpPr>
            <p:cNvPr id="21" name="TextBox 20"/>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grpSp>
        <p:nvGrpSpPr>
          <p:cNvPr id="22" name="Group 22"/>
          <p:cNvGrpSpPr/>
          <p:nvPr userDrawn="1"/>
        </p:nvGrpSpPr>
        <p:grpSpPr>
          <a:xfrm>
            <a:off x="3446860" y="1930146"/>
            <a:ext cx="2545865" cy="361864"/>
            <a:chOff x="3943834" y="704409"/>
            <a:chExt cx="3962574" cy="563232"/>
          </a:xfrm>
        </p:grpSpPr>
        <p:sp>
          <p:nvSpPr>
            <p:cNvPr id="23" name="TextBox 23"/>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2">
                      <a:lumMod val="100000"/>
                    </a:schemeClr>
                  </a:solidFill>
                </a:rPr>
                <a:t>标题文本预设</a:t>
              </a:r>
              <a:endParaRPr lang="zh-CN" altLang="en-US" sz="1600" b="1">
                <a:solidFill>
                  <a:schemeClr val="accent2">
                    <a:lumMod val="100000"/>
                  </a:schemeClr>
                </a:solidFill>
              </a:endParaRPr>
            </a:p>
          </p:txBody>
        </p:sp>
        <p:sp>
          <p:nvSpPr>
            <p:cNvPr id="24" name="TextBox 24"/>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grpSp>
        <p:nvGrpSpPr>
          <p:cNvPr id="25" name="Group 25"/>
          <p:cNvGrpSpPr/>
          <p:nvPr userDrawn="1"/>
        </p:nvGrpSpPr>
        <p:grpSpPr>
          <a:xfrm>
            <a:off x="3446860" y="3148925"/>
            <a:ext cx="2545865" cy="361864"/>
            <a:chOff x="3943834" y="704409"/>
            <a:chExt cx="3962574" cy="563232"/>
          </a:xfrm>
        </p:grpSpPr>
        <p:sp>
          <p:nvSpPr>
            <p:cNvPr id="26" name="TextBox 26"/>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3">
                      <a:lumMod val="100000"/>
                    </a:schemeClr>
                  </a:solidFill>
                </a:rPr>
                <a:t>标题文本预设</a:t>
              </a:r>
              <a:endParaRPr lang="zh-CN" altLang="en-US" sz="1600" b="1">
                <a:solidFill>
                  <a:schemeClr val="accent3">
                    <a:lumMod val="100000"/>
                  </a:schemeClr>
                </a:solidFill>
              </a:endParaRPr>
            </a:p>
          </p:txBody>
        </p:sp>
        <p:sp>
          <p:nvSpPr>
            <p:cNvPr id="27" name="TextBox 27"/>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grpSp>
        <p:nvGrpSpPr>
          <p:cNvPr id="28" name="Group 28"/>
          <p:cNvGrpSpPr/>
          <p:nvPr userDrawn="1"/>
        </p:nvGrpSpPr>
        <p:grpSpPr>
          <a:xfrm>
            <a:off x="2618972" y="4024449"/>
            <a:ext cx="2545865" cy="361864"/>
            <a:chOff x="3943834" y="704409"/>
            <a:chExt cx="3962574" cy="563232"/>
          </a:xfrm>
        </p:grpSpPr>
        <p:sp>
          <p:nvSpPr>
            <p:cNvPr id="29" name="TextBox 29"/>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4">
                      <a:lumMod val="100000"/>
                    </a:schemeClr>
                  </a:solidFill>
                </a:rPr>
                <a:t>标题文本预设</a:t>
              </a:r>
              <a:endParaRPr lang="zh-CN" altLang="en-US" sz="1600" b="1">
                <a:solidFill>
                  <a:schemeClr val="accent4">
                    <a:lumMod val="100000"/>
                  </a:schemeClr>
                </a:solidFill>
              </a:endParaRPr>
            </a:p>
          </p:txBody>
        </p:sp>
        <p:sp>
          <p:nvSpPr>
            <p:cNvPr id="30" name="TextBox 30"/>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sp>
        <p:nvSpPr>
          <p:cNvPr id="32" name="动作按钮: 后退或前一项 31">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动作按钮: 前进或下一项 32">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动作按钮: 结束 33">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500"/>
                            </p:stCondLst>
                            <p:childTnLst>
                              <p:par>
                                <p:cTn id="15" presetID="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0-#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0-#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0-#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0-#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0-#ppt_w/2"/>
                                          </p:val>
                                        </p:tav>
                                        <p:tav tm="100000">
                                          <p:val>
                                            <p:strVal val="#ppt_x"/>
                                          </p:val>
                                        </p:tav>
                                      </p:tavLst>
                                    </p:anim>
                                    <p:anim calcmode="lin" valueType="num">
                                      <p:cBhvr additive="base">
                                        <p:cTn id="42" dur="500" fill="hold"/>
                                        <p:tgtEl>
                                          <p:spTgt spid="22"/>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7569EEB-19E0-40ED-9968-716E420733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5C693A-83C1-4F28-B79D-A940A9305FD2}"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7569EEB-19E0-40ED-9968-716E420733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5C693A-83C1-4F28-B79D-A940A9305FD2}"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7569EEB-19E0-40ED-9968-716E420733E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5C693A-83C1-4F28-B79D-A940A9305FD2}"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7569EEB-19E0-40ED-9968-716E420733E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B5C693A-83C1-4F28-B79D-A940A9305FD2}"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7569EEB-19E0-40ED-9968-716E420733E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B5C693A-83C1-4F28-B79D-A940A9305FD2}"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569EEB-19E0-40ED-9968-716E420733E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B5C693A-83C1-4F28-B79D-A940A9305FD2}"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7569EEB-19E0-40ED-9968-716E420733E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5C693A-83C1-4F28-B79D-A940A9305FD2}"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7569EEB-19E0-40ED-9968-716E420733E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5C693A-83C1-4F28-B79D-A940A9305FD2}"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7569EEB-19E0-40ED-9968-716E420733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5C693A-83C1-4F28-B79D-A940A9305FD2}"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7569EEB-19E0-40ED-9968-716E420733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5C693A-83C1-4F28-B79D-A940A9305FD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动作按钮: 自定义 2">
            <a:hlinkClick r:id="" action="ppaction://noaction" highlightClick="1"/>
          </p:cNvPr>
          <p:cNvSpPr/>
          <p:nvPr userDrawn="1"/>
        </p:nvSpPr>
        <p:spPr>
          <a:xfrm>
            <a:off x="753262" y="5360446"/>
            <a:ext cx="1706136" cy="369332"/>
          </a:xfrm>
          <a:prstGeom prst="actionButtonBlan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 name="标题 1"/>
          <p:cNvSpPr>
            <a:spLocks noGrp="1"/>
          </p:cNvSpPr>
          <p:nvPr>
            <p:ph type="title" hasCustomPrompt="1"/>
          </p:nvPr>
        </p:nvSpPr>
        <p:spPr>
          <a:xfrm>
            <a:off x="108222" y="80457"/>
            <a:ext cx="11905977" cy="644166"/>
          </a:xfrm>
        </p:spPr>
        <p:txBody>
          <a:bodyPr/>
          <a:lstStyle>
            <a:lvl1pPr algn="ctr">
              <a:defRPr/>
            </a:lvl1pPr>
          </a:lstStyle>
          <a:p>
            <a:r>
              <a:rPr lang="zh-CN" altLang="en-US" dirty="0" smtClean="0"/>
              <a:t>课时标题</a:t>
            </a:r>
            <a:endParaRPr lang="zh-CN" altLang="en-US" dirty="0"/>
          </a:p>
        </p:txBody>
      </p:sp>
      <p:sp>
        <p:nvSpPr>
          <p:cNvPr id="5" name="灯片编号占位符 4"/>
          <p:cNvSpPr>
            <a:spLocks noGrp="1"/>
          </p:cNvSpPr>
          <p:nvPr>
            <p:ph type="sldNum" sz="quarter" idx="12"/>
          </p:nvPr>
        </p:nvSpPr>
        <p:spPr>
          <a:xfrm>
            <a:off x="489018" y="6430679"/>
            <a:ext cx="372373" cy="365125"/>
          </a:xfrm>
        </p:spPr>
        <p:txBody>
          <a:bodyPr/>
          <a:lstStyle>
            <a:lvl1pPr>
              <a:defRPr sz="1200"/>
            </a:lvl1pPr>
          </a:lstStyle>
          <a:p>
            <a:fld id="{E82546D3-0A1B-4AD3-8423-C2D4F2A3C694}" type="slidenum">
              <a:rPr lang="zh-CN" altLang="en-US" smtClean="0"/>
            </a:fld>
            <a:endParaRPr lang="zh-CN" altLang="en-US" dirty="0"/>
          </a:p>
        </p:txBody>
      </p:sp>
      <p:sp>
        <p:nvSpPr>
          <p:cNvPr id="31" name="动作按钮: 后退或前一项 30">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动作按钮: 前进或下一项 31">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动作按钮: 结束 32">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4" name="组合 9"/>
          <p:cNvGrpSpPr/>
          <p:nvPr userDrawn="1"/>
        </p:nvGrpSpPr>
        <p:grpSpPr bwMode="auto">
          <a:xfrm>
            <a:off x="4074022" y="6410194"/>
            <a:ext cx="4043955" cy="406096"/>
            <a:chOff x="2364896" y="6103024"/>
            <a:chExt cx="3913269" cy="423863"/>
          </a:xfrm>
        </p:grpSpPr>
        <p:pic>
          <p:nvPicPr>
            <p:cNvPr id="35" name="图片 34">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6" name="图片 47" descr="未标题-1 拷贝.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8" name="直接连接符 37"/>
          <p:cNvCxnSpPr/>
          <p:nvPr userDrawn="1"/>
        </p:nvCxnSpPr>
        <p:spPr>
          <a:xfrm>
            <a:off x="139148" y="6292912"/>
            <a:ext cx="1187505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a:off x="139148" y="791981"/>
            <a:ext cx="1187505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a:off x="3130484" y="1221941"/>
            <a:ext cx="0" cy="4641011"/>
          </a:xfrm>
          <a:prstGeom prst="line">
            <a:avLst/>
          </a:prstGeom>
          <a:ln>
            <a:solidFill>
              <a:srgbClr val="00B050"/>
            </a:solidFill>
            <a:prstDash val="dashDot"/>
          </a:ln>
        </p:spPr>
        <p:style>
          <a:lnRef idx="1">
            <a:schemeClr val="accent1"/>
          </a:lnRef>
          <a:fillRef idx="0">
            <a:schemeClr val="accent1"/>
          </a:fillRef>
          <a:effectRef idx="0">
            <a:schemeClr val="accent1"/>
          </a:effectRef>
          <a:fontRef idx="minor">
            <a:schemeClr val="tx1"/>
          </a:fontRef>
        </p:style>
      </p:cxnSp>
      <p:grpSp>
        <p:nvGrpSpPr>
          <p:cNvPr id="43" name="组合 42"/>
          <p:cNvGrpSpPr/>
          <p:nvPr userDrawn="1"/>
        </p:nvGrpSpPr>
        <p:grpSpPr>
          <a:xfrm>
            <a:off x="108223" y="2106221"/>
            <a:ext cx="3026493" cy="2905010"/>
            <a:chOff x="755951" y="2210607"/>
            <a:chExt cx="3026493" cy="2905010"/>
          </a:xfrm>
        </p:grpSpPr>
        <p:grpSp>
          <p:nvGrpSpPr>
            <p:cNvPr id="44" name="Group 1"/>
            <p:cNvGrpSpPr/>
            <p:nvPr/>
          </p:nvGrpSpPr>
          <p:grpSpPr>
            <a:xfrm>
              <a:off x="813205" y="2210607"/>
              <a:ext cx="2969239" cy="2905010"/>
              <a:chOff x="-949635" y="0"/>
              <a:chExt cx="7009631" cy="6858000"/>
            </a:xfrm>
          </p:grpSpPr>
          <p:sp>
            <p:nvSpPr>
              <p:cNvPr id="50"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p>
            </p:txBody>
          </p:sp>
          <p:sp>
            <p:nvSpPr>
              <p:cNvPr id="51"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p>
            </p:txBody>
          </p:sp>
        </p:grpSp>
        <p:grpSp>
          <p:nvGrpSpPr>
            <p:cNvPr id="45" name="Group 2"/>
            <p:cNvGrpSpPr/>
            <p:nvPr/>
          </p:nvGrpSpPr>
          <p:grpSpPr>
            <a:xfrm>
              <a:off x="755951" y="2773741"/>
              <a:ext cx="1778742" cy="1778742"/>
              <a:chOff x="990600" y="2044717"/>
              <a:chExt cx="2768566" cy="2768566"/>
            </a:xfrm>
          </p:grpSpPr>
          <p:sp>
            <p:nvSpPr>
              <p:cNvPr id="46"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p>
            </p:txBody>
          </p:sp>
          <p:grpSp>
            <p:nvGrpSpPr>
              <p:cNvPr id="47" name="Group 9"/>
              <p:cNvGrpSpPr/>
              <p:nvPr/>
            </p:nvGrpSpPr>
            <p:grpSpPr>
              <a:xfrm>
                <a:off x="1429100" y="2771847"/>
                <a:ext cx="1800200" cy="992584"/>
                <a:chOff x="2345143" y="2365645"/>
                <a:chExt cx="1800200" cy="992584"/>
              </a:xfrm>
            </p:grpSpPr>
            <p:sp>
              <p:nvSpPr>
                <p:cNvPr id="48"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endParaRPr lang="zh-CN" altLang="en-US" sz="4400" dirty="0">
                    <a:solidFill>
                      <a:schemeClr val="bg1"/>
                    </a:solidFill>
                  </a:endParaRPr>
                </a:p>
              </p:txBody>
            </p:sp>
            <p:sp>
              <p:nvSpPr>
                <p:cNvPr id="49"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dirty="0">
                      <a:solidFill>
                        <a:schemeClr val="bg1"/>
                      </a:solidFill>
                    </a:rPr>
                    <a:t>CONTENTS</a:t>
                  </a:r>
                  <a:endParaRPr lang="en-US" altLang="zh-CN" sz="1400" dirty="0">
                    <a:solidFill>
                      <a:schemeClr val="bg1"/>
                    </a:solidFill>
                  </a:endParaRPr>
                </a:p>
              </p:txBody>
            </p:sp>
          </p:grpSp>
        </p:grpSp>
      </p:grpSp>
      <p:sp>
        <p:nvSpPr>
          <p:cNvPr id="23" name="文本框 22">
            <a:hlinkClick r:id="rId2"/>
          </p:cNvPr>
          <p:cNvSpPr txBox="1"/>
          <p:nvPr userDrawn="1"/>
        </p:nvSpPr>
        <p:spPr>
          <a:xfrm>
            <a:off x="489018" y="5389474"/>
            <a:ext cx="2268696" cy="369332"/>
          </a:xfrm>
          <a:prstGeom prst="rect">
            <a:avLst/>
          </a:prstGeom>
          <a:noFill/>
        </p:spPr>
        <p:txBody>
          <a:bodyPr wrap="square" rtlCol="0">
            <a:spAutoFit/>
          </a:bodyPr>
          <a:lstStyle/>
          <a:p>
            <a:pPr algn="ctr"/>
            <a:r>
              <a:rPr lang="en-US" altLang="zh-CN" b="1" dirty="0" smtClean="0">
                <a:solidFill>
                  <a:srgbClr val="00B050"/>
                </a:solidFill>
              </a:rPr>
              <a:t>@《</a:t>
            </a:r>
            <a:r>
              <a:rPr lang="zh-CN" altLang="en-US" b="1" dirty="0" smtClean="0">
                <a:solidFill>
                  <a:srgbClr val="00B050"/>
                </a:solidFill>
              </a:rPr>
              <a:t>创新设计</a:t>
            </a:r>
            <a:r>
              <a:rPr lang="en-US" altLang="zh-CN" b="1" dirty="0" smtClean="0">
                <a:solidFill>
                  <a:srgbClr val="00B050"/>
                </a:solidFill>
              </a:rPr>
              <a:t>》</a:t>
            </a:r>
            <a:endParaRPr lang="zh-CN" altLang="en-US" b="1" dirty="0">
              <a:solidFill>
                <a:srgbClr val="00B050"/>
              </a:solidFill>
            </a:endParaRP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241540" y="534838"/>
            <a:ext cx="11701077" cy="591199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主文档内容</a:t>
            </a:r>
            <a:endParaRPr lang="zh-CN" altLang="en-US" dirty="0"/>
          </a:p>
        </p:txBody>
      </p:sp>
      <p:sp>
        <p:nvSpPr>
          <p:cNvPr id="8" name="动作按钮: 后退或前一项 7">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动作按钮: 前进或下一项 8">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动作按钮: 结束 9">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5" name="直接连接符 4"/>
          <p:cNvCxnSpPr/>
          <p:nvPr userDrawn="1"/>
        </p:nvCxnSpPr>
        <p:spPr>
          <a:xfrm>
            <a:off x="241540" y="406451"/>
            <a:ext cx="1170107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文本框 10">
            <a:hlinkClick r:id="rId2"/>
          </p:cNvPr>
          <p:cNvSpPr txBox="1"/>
          <p:nvPr userDrawn="1"/>
        </p:nvSpPr>
        <p:spPr>
          <a:xfrm>
            <a:off x="10668115" y="98406"/>
            <a:ext cx="1414070" cy="276999"/>
          </a:xfrm>
          <a:prstGeom prst="rect">
            <a:avLst/>
          </a:prstGeom>
          <a:noFill/>
        </p:spPr>
        <p:txBody>
          <a:bodyPr wrap="square" rtlCol="0">
            <a:spAutoFit/>
          </a:bodyPr>
          <a:lstStyle/>
          <a:p>
            <a:pPr algn="ctr"/>
            <a:r>
              <a:rPr lang="en-US" altLang="zh-CN" sz="1200" b="1" dirty="0">
                <a:solidFill>
                  <a:srgbClr val="00B050"/>
                </a:solidFill>
              </a:rPr>
              <a:t>@《</a:t>
            </a:r>
            <a:r>
              <a:rPr lang="zh-CN" altLang="en-US" sz="1200" b="1" dirty="0">
                <a:solidFill>
                  <a:srgbClr val="00B050"/>
                </a:solidFill>
              </a:rPr>
              <a:t>创新设计</a:t>
            </a:r>
            <a:r>
              <a:rPr lang="en-US" altLang="zh-CN" sz="1200" b="1" dirty="0">
                <a:solidFill>
                  <a:srgbClr val="00B050"/>
                </a:solidFill>
              </a:rPr>
              <a:t>》</a:t>
            </a:r>
            <a:endParaRPr lang="zh-CN" altLang="en-US" sz="1200" b="1" dirty="0">
              <a:solidFill>
                <a:srgbClr val="00B050"/>
              </a:solidFill>
            </a:endParaRPr>
          </a:p>
        </p:txBody>
      </p:sp>
      <p:sp>
        <p:nvSpPr>
          <p:cNvPr id="14" name="燕尾形 13">
            <a:hlinkClick r:id="" action="ppaction://noaction"/>
          </p:cNvPr>
          <p:cNvSpPr/>
          <p:nvPr userDrawn="1"/>
        </p:nvSpPr>
        <p:spPr>
          <a:xfrm>
            <a:off x="6820265" y="6507665"/>
            <a:ext cx="1041211"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a:solidFill>
                  <a:srgbClr val="FFFFFF"/>
                </a:solidFill>
                <a:latin typeface="微软雅黑" panose="020B0503020204020204" pitchFamily="34" charset="-122"/>
                <a:ea typeface="微软雅黑" panose="020B0503020204020204" pitchFamily="34" charset="-122"/>
              </a:rPr>
              <a:t>考点三</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5" name="燕尾形 14">
            <a:hlinkClick r:id="" action="ppaction://noaction"/>
          </p:cNvPr>
          <p:cNvSpPr/>
          <p:nvPr userDrawn="1"/>
        </p:nvSpPr>
        <p:spPr>
          <a:xfrm>
            <a:off x="5751515" y="6495790"/>
            <a:ext cx="981785"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a:solidFill>
                  <a:srgbClr val="FFFFFF"/>
                </a:solidFill>
                <a:latin typeface="微软雅黑" panose="020B0503020204020204" pitchFamily="34" charset="-122"/>
                <a:ea typeface="微软雅黑" panose="020B0503020204020204" pitchFamily="34" charset="-122"/>
              </a:rPr>
              <a:t>考点二</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6" name="燕尾形 15">
            <a:hlinkClick r:id="" action="ppaction://noaction"/>
          </p:cNvPr>
          <p:cNvSpPr/>
          <p:nvPr userDrawn="1"/>
        </p:nvSpPr>
        <p:spPr>
          <a:xfrm>
            <a:off x="4657040" y="6505690"/>
            <a:ext cx="1007461"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a:solidFill>
                  <a:srgbClr val="FFFFFF"/>
                </a:solidFill>
                <a:latin typeface="微软雅黑" panose="020B0503020204020204" pitchFamily="34" charset="-122"/>
                <a:ea typeface="微软雅黑" panose="020B0503020204020204" pitchFamily="34" charset="-122"/>
              </a:rPr>
              <a:t>考点一</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3" name="燕尾形 12">
            <a:hlinkClick r:id="" action="ppaction://noaction"/>
          </p:cNvPr>
          <p:cNvSpPr/>
          <p:nvPr userDrawn="1"/>
        </p:nvSpPr>
        <p:spPr>
          <a:xfrm>
            <a:off x="7922665" y="6517565"/>
            <a:ext cx="1518025"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a:solidFill>
                  <a:srgbClr val="FFFFFF"/>
                </a:solidFill>
                <a:latin typeface="微软雅黑" panose="020B0503020204020204" pitchFamily="34" charset="-122"/>
                <a:ea typeface="微软雅黑" panose="020B0503020204020204" pitchFamily="34" charset="-122"/>
              </a:rPr>
              <a:t>易错</a:t>
            </a:r>
            <a:r>
              <a:rPr lang="en-US" altLang="zh-CN" sz="1200" dirty="0">
                <a:solidFill>
                  <a:srgbClr val="FFFFFF"/>
                </a:solidFill>
                <a:latin typeface="微软雅黑" panose="020B0503020204020204" pitchFamily="34" charset="-122"/>
                <a:ea typeface="微软雅黑" panose="020B0503020204020204" pitchFamily="34" charset="-122"/>
              </a:rPr>
              <a:t>·</a:t>
            </a:r>
            <a:r>
              <a:rPr lang="zh-CN" altLang="en-US" sz="1200" dirty="0">
                <a:solidFill>
                  <a:srgbClr val="FFFFFF"/>
                </a:solidFill>
                <a:latin typeface="微软雅黑" panose="020B0503020204020204" pitchFamily="34" charset="-122"/>
                <a:ea typeface="微软雅黑" panose="020B0503020204020204" pitchFamily="34" charset="-122"/>
              </a:rPr>
              <a:t>防范清零</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7" name="燕尾形 16">
            <a:hlinkClick r:id="" action="ppaction://noaction"/>
          </p:cNvPr>
          <p:cNvSpPr/>
          <p:nvPr userDrawn="1"/>
        </p:nvSpPr>
        <p:spPr>
          <a:xfrm>
            <a:off x="9500065" y="6515590"/>
            <a:ext cx="1258979"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a:solidFill>
                  <a:srgbClr val="FFFFFF"/>
                </a:solidFill>
                <a:latin typeface="微软雅黑" panose="020B0503020204020204" pitchFamily="34" charset="-122"/>
                <a:ea typeface="微软雅黑" panose="020B0503020204020204" pitchFamily="34" charset="-122"/>
              </a:rPr>
              <a:t>课堂小结</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1638309" y="3910927"/>
            <a:ext cx="9031515" cy="808237"/>
          </a:xfrm>
        </p:spPr>
        <p:txBody>
          <a:bodyPr>
            <a:normAutofit/>
          </a:bodyPr>
          <a:lstStyle>
            <a:lvl1pPr marL="0" indent="0" algn="ctr">
              <a:buNone/>
              <a:defRPr sz="4800" b="1">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学科</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515377" flipH="1" flipV="1">
            <a:off x="-1113488" y="-350004"/>
            <a:ext cx="4527494" cy="4077191"/>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585734" flipH="1" flipV="1">
            <a:off x="10699227" y="5373976"/>
            <a:ext cx="1487680" cy="1339716"/>
          </a:xfrm>
          <a:prstGeom prst="rect">
            <a:avLst/>
          </a:prstGeom>
        </p:spPr>
      </p:pic>
      <p:grpSp>
        <p:nvGrpSpPr>
          <p:cNvPr id="12" name="组合 9"/>
          <p:cNvGrpSpPr/>
          <p:nvPr userDrawn="1"/>
        </p:nvGrpSpPr>
        <p:grpSpPr bwMode="auto">
          <a:xfrm>
            <a:off x="3284663" y="6103707"/>
            <a:ext cx="5684358" cy="547914"/>
            <a:chOff x="2364896" y="6103024"/>
            <a:chExt cx="3913269" cy="423863"/>
          </a:xfrm>
        </p:grpSpPr>
        <p:pic>
          <p:nvPicPr>
            <p:cNvPr id="13" name="图片 12">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图片 47" descr="未标题-1 拷贝.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图片 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92188" y="5872618"/>
            <a:ext cx="1020445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userDrawn="1"/>
        </p:nvSpPr>
        <p:spPr>
          <a:xfrm>
            <a:off x="1856024" y="1579874"/>
            <a:ext cx="9031514" cy="1754326"/>
          </a:xfrm>
          <a:prstGeom prst="rect">
            <a:avLst/>
          </a:prstGeom>
          <a:noFill/>
        </p:spPr>
        <p:txBody>
          <a:bodyPr wrap="square" rtlCol="0">
            <a:spAutoFit/>
          </a:bodyPr>
          <a:lstStyle/>
          <a:p>
            <a:pPr algn="ctr"/>
            <a:r>
              <a:rPr lang="en-US" altLang="zh-CN" sz="5400" b="1" dirty="0">
                <a:latin typeface="Times New Roman" panose="02020603050405020304" pitchFamily="18" charset="0"/>
                <a:cs typeface="Times New Roman" panose="02020603050405020304" pitchFamily="18" charset="0"/>
              </a:rPr>
              <a:t>《</a:t>
            </a:r>
            <a:r>
              <a:rPr lang="zh-CN" altLang="en-US" sz="5400" b="1" dirty="0">
                <a:latin typeface="Times New Roman" panose="02020603050405020304" pitchFamily="18" charset="0"/>
                <a:cs typeface="Times New Roman" panose="02020603050405020304" pitchFamily="18" charset="0"/>
              </a:rPr>
              <a:t>创新设计</a:t>
            </a:r>
            <a:r>
              <a:rPr lang="en-US" altLang="zh-CN" sz="5400" b="1" dirty="0">
                <a:latin typeface="Times New Roman" panose="02020603050405020304" pitchFamily="18" charset="0"/>
                <a:cs typeface="Times New Roman" panose="02020603050405020304" pitchFamily="18" charset="0"/>
              </a:rPr>
              <a:t>》2018</a:t>
            </a:r>
            <a:r>
              <a:rPr lang="zh-CN" altLang="en-US" sz="5400" b="1" dirty="0">
                <a:latin typeface="Times New Roman" panose="02020603050405020304" pitchFamily="18" charset="0"/>
                <a:cs typeface="Times New Roman" panose="02020603050405020304" pitchFamily="18" charset="0"/>
              </a:rPr>
              <a:t>版</a:t>
            </a:r>
            <a:br>
              <a:rPr lang="en-US" altLang="zh-CN" sz="5400" b="1" dirty="0">
                <a:latin typeface="Times New Roman" panose="02020603050405020304" pitchFamily="18" charset="0"/>
                <a:cs typeface="Times New Roman" panose="02020603050405020304" pitchFamily="18" charset="0"/>
              </a:rPr>
            </a:br>
            <a:r>
              <a:rPr lang="zh-CN" altLang="en-US" sz="5400" b="1" dirty="0">
                <a:latin typeface="Times New Roman" panose="02020603050405020304" pitchFamily="18" charset="0"/>
                <a:cs typeface="Times New Roman" panose="02020603050405020304" pitchFamily="18" charset="0"/>
              </a:rPr>
              <a:t>高三一轮总复习实用课件</a:t>
            </a:r>
            <a:endParaRPr lang="zh-CN" altLang="en-US" sz="5400" b="1"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2807854" y="317359"/>
            <a:ext cx="9144000" cy="761855"/>
          </a:xfrm>
        </p:spPr>
        <p:txBody>
          <a:bodyPr anchor="b">
            <a:normAutofit/>
          </a:bodyPr>
          <a:lstStyle>
            <a:lvl1pPr algn="ctr">
              <a:defRPr sz="3200" b="1"/>
            </a:lvl1pPr>
          </a:lstStyle>
          <a:p>
            <a:r>
              <a:rPr lang="zh-CN" altLang="en-US" dirty="0"/>
              <a:t>章标题</a:t>
            </a:r>
            <a:endParaRPr lang="zh-CN" altLang="en-US" dirty="0"/>
          </a:p>
        </p:txBody>
      </p:sp>
      <p:sp>
        <p:nvSpPr>
          <p:cNvPr id="3" name="副标题 2"/>
          <p:cNvSpPr>
            <a:spLocks noGrp="1"/>
          </p:cNvSpPr>
          <p:nvPr>
            <p:ph type="subTitle" idx="1" hasCustomPrompt="1"/>
          </p:nvPr>
        </p:nvSpPr>
        <p:spPr>
          <a:xfrm>
            <a:off x="2807854" y="1147313"/>
            <a:ext cx="9144000" cy="532249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各节标题（含超级链接）</a:t>
            </a:r>
            <a:endParaRPr lang="zh-CN" altLang="en-US" dirty="0"/>
          </a:p>
        </p:txBody>
      </p:sp>
      <p:grpSp>
        <p:nvGrpSpPr>
          <p:cNvPr id="4" name="组合 3"/>
          <p:cNvGrpSpPr/>
          <p:nvPr userDrawn="1"/>
        </p:nvGrpSpPr>
        <p:grpSpPr>
          <a:xfrm>
            <a:off x="114982" y="1908692"/>
            <a:ext cx="3026493" cy="2905010"/>
            <a:chOff x="71850" y="1261711"/>
            <a:chExt cx="3026493" cy="2905010"/>
          </a:xfrm>
        </p:grpSpPr>
        <p:grpSp>
          <p:nvGrpSpPr>
            <p:cNvPr id="7" name="Group 1"/>
            <p:cNvGrpSpPr/>
            <p:nvPr userDrawn="1"/>
          </p:nvGrpSpPr>
          <p:grpSpPr>
            <a:xfrm>
              <a:off x="129104" y="1261711"/>
              <a:ext cx="2969239" cy="2905010"/>
              <a:chOff x="-949635" y="0"/>
              <a:chExt cx="7009631" cy="6858000"/>
            </a:xfrm>
          </p:grpSpPr>
          <p:sp>
            <p:nvSpPr>
              <p:cNvPr id="8"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p>
            </p:txBody>
          </p:sp>
          <p:sp>
            <p:nvSpPr>
              <p:cNvPr id="9"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p>
            </p:txBody>
          </p:sp>
        </p:grpSp>
        <p:grpSp>
          <p:nvGrpSpPr>
            <p:cNvPr id="10" name="Group 2"/>
            <p:cNvGrpSpPr/>
            <p:nvPr userDrawn="1"/>
          </p:nvGrpSpPr>
          <p:grpSpPr>
            <a:xfrm>
              <a:off x="71850" y="1824845"/>
              <a:ext cx="1778742" cy="1778742"/>
              <a:chOff x="990600" y="2044717"/>
              <a:chExt cx="2768566" cy="2768566"/>
            </a:xfrm>
          </p:grpSpPr>
          <p:sp>
            <p:nvSpPr>
              <p:cNvPr id="11"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p>
            </p:txBody>
          </p:sp>
          <p:grpSp>
            <p:nvGrpSpPr>
              <p:cNvPr id="12" name="Group 9"/>
              <p:cNvGrpSpPr/>
              <p:nvPr/>
            </p:nvGrpSpPr>
            <p:grpSpPr>
              <a:xfrm>
                <a:off x="1429100" y="2771847"/>
                <a:ext cx="1800200" cy="992584"/>
                <a:chOff x="2345143" y="2365645"/>
                <a:chExt cx="1800200" cy="992584"/>
              </a:xfrm>
            </p:grpSpPr>
            <p:sp>
              <p:nvSpPr>
                <p:cNvPr id="13"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endParaRPr lang="zh-CN" altLang="en-US" sz="4400" dirty="0">
                    <a:solidFill>
                      <a:schemeClr val="bg1"/>
                    </a:solidFill>
                  </a:endParaRPr>
                </a:p>
              </p:txBody>
            </p:sp>
            <p:sp>
              <p:nvSpPr>
                <p:cNvPr id="14"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a:solidFill>
                        <a:schemeClr val="bg1"/>
                      </a:solidFill>
                    </a:rPr>
                    <a:t>CONTENTS</a:t>
                  </a:r>
                  <a:endParaRPr lang="en-US" altLang="zh-CN" sz="1400">
                    <a:solidFill>
                      <a:schemeClr val="bg1"/>
                    </a:solidFill>
                  </a:endParaRPr>
                </a:p>
              </p:txBody>
            </p:sp>
          </p:grpSp>
        </p:grpSp>
      </p:grpSp>
      <p:sp>
        <p:nvSpPr>
          <p:cNvPr id="16" name="动作按钮: 后退或前一项 15">
            <a:hlinkClick r:id="" action="ppaction://hlinkshowjump?jump=previousslide" highlightClick="1"/>
          </p:cNvPr>
          <p:cNvSpPr/>
          <p:nvPr userDrawn="1"/>
        </p:nvSpPr>
        <p:spPr>
          <a:xfrm>
            <a:off x="10990894"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动作按钮: 前进或下一项 16">
            <a:hlinkClick r:id="" action="ppaction://hlinkshowjump?jump=nextslide" highlightClick="1"/>
          </p:cNvPr>
          <p:cNvSpPr/>
          <p:nvPr userDrawn="1"/>
        </p:nvSpPr>
        <p:spPr>
          <a:xfrm>
            <a:off x="11354432"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动作按钮: 结束 17">
            <a:hlinkClick r:id="" action="ppaction://hlinkshowjump?jump=endshow" highlightClick="1"/>
          </p:cNvPr>
          <p:cNvSpPr/>
          <p:nvPr userDrawn="1"/>
        </p:nvSpPr>
        <p:spPr>
          <a:xfrm>
            <a:off x="11708444"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9" name="直接连接符 18"/>
          <p:cNvCxnSpPr/>
          <p:nvPr userDrawn="1"/>
        </p:nvCxnSpPr>
        <p:spPr>
          <a:xfrm>
            <a:off x="2807854" y="1105093"/>
            <a:ext cx="915459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Group 1"/>
          <p:cNvGrpSpPr/>
          <p:nvPr userDrawn="1"/>
        </p:nvGrpSpPr>
        <p:grpSpPr>
          <a:xfrm>
            <a:off x="821831" y="1261711"/>
            <a:ext cx="2969239" cy="2905010"/>
            <a:chOff x="-949635" y="0"/>
            <a:chExt cx="7009631" cy="6858000"/>
          </a:xfrm>
        </p:grpSpPr>
        <p:sp>
          <p:nvSpPr>
            <p:cNvPr id="8"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p>
          </p:txBody>
        </p:sp>
        <p:sp>
          <p:nvSpPr>
            <p:cNvPr id="9"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p>
          </p:txBody>
        </p:sp>
      </p:grpSp>
      <p:grpSp>
        <p:nvGrpSpPr>
          <p:cNvPr id="10" name="Group 2"/>
          <p:cNvGrpSpPr/>
          <p:nvPr userDrawn="1"/>
        </p:nvGrpSpPr>
        <p:grpSpPr>
          <a:xfrm>
            <a:off x="764577" y="1824845"/>
            <a:ext cx="1778742" cy="1778742"/>
            <a:chOff x="990600" y="2044717"/>
            <a:chExt cx="2768566" cy="2768566"/>
          </a:xfrm>
        </p:grpSpPr>
        <p:sp>
          <p:nvSpPr>
            <p:cNvPr id="11"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p>
          </p:txBody>
        </p:sp>
        <p:grpSp>
          <p:nvGrpSpPr>
            <p:cNvPr id="12" name="Group 9"/>
            <p:cNvGrpSpPr/>
            <p:nvPr/>
          </p:nvGrpSpPr>
          <p:grpSpPr>
            <a:xfrm>
              <a:off x="1429100" y="2771847"/>
              <a:ext cx="1800200" cy="992584"/>
              <a:chOff x="2345143" y="2365645"/>
              <a:chExt cx="1800200" cy="992584"/>
            </a:xfrm>
          </p:grpSpPr>
          <p:sp>
            <p:nvSpPr>
              <p:cNvPr id="13"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endParaRPr lang="zh-CN" altLang="en-US" sz="4400" dirty="0">
                  <a:solidFill>
                    <a:schemeClr val="bg1"/>
                  </a:solidFill>
                </a:endParaRPr>
              </a:p>
            </p:txBody>
          </p:sp>
          <p:sp>
            <p:nvSpPr>
              <p:cNvPr id="14"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a:solidFill>
                      <a:schemeClr val="bg1"/>
                    </a:solidFill>
                  </a:rPr>
                  <a:t>CONTENTS</a:t>
                </a:r>
                <a:endParaRPr lang="en-US" altLang="zh-CN" sz="1400">
                  <a:solidFill>
                    <a:schemeClr val="bg1"/>
                  </a:solidFill>
                </a:endParaRPr>
              </a:p>
            </p:txBody>
          </p:sp>
        </p:grpSp>
      </p:grpSp>
      <p:sp>
        <p:nvSpPr>
          <p:cNvPr id="15" name="Diamond 11"/>
          <p:cNvSpPr/>
          <p:nvPr userDrawn="1"/>
        </p:nvSpPr>
        <p:spPr bwMode="auto">
          <a:xfrm>
            <a:off x="1879174" y="951570"/>
            <a:ext cx="739798" cy="739797"/>
          </a:xfrm>
          <a:prstGeom prst="diamond">
            <a:avLst/>
          </a:prstGeom>
          <a:solidFill>
            <a:schemeClr val="accent2"/>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01</a:t>
            </a:r>
            <a:endParaRPr lang="en-US" altLang="zh-CN" sz="2400" b="1">
              <a:solidFill>
                <a:schemeClr val="bg1"/>
              </a:solidFill>
              <a:latin typeface="Impact" panose="020B0806030902050204" pitchFamily="34" charset="0"/>
            </a:endParaRPr>
          </a:p>
        </p:txBody>
      </p:sp>
      <p:sp>
        <p:nvSpPr>
          <p:cNvPr id="16" name="Diamond 12"/>
          <p:cNvSpPr/>
          <p:nvPr userDrawn="1"/>
        </p:nvSpPr>
        <p:spPr bwMode="auto">
          <a:xfrm>
            <a:off x="2707062" y="1762528"/>
            <a:ext cx="739798" cy="739797"/>
          </a:xfrm>
          <a:prstGeom prst="diamond">
            <a:avLst/>
          </a:prstGeom>
          <a:solidFill>
            <a:schemeClr val="accent3"/>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02</a:t>
            </a:r>
            <a:endParaRPr lang="en-US" altLang="zh-CN" sz="2400" b="1">
              <a:solidFill>
                <a:schemeClr val="bg1"/>
              </a:solidFill>
              <a:latin typeface="Impact" panose="020B0806030902050204" pitchFamily="34" charset="0"/>
            </a:endParaRPr>
          </a:p>
        </p:txBody>
      </p:sp>
      <p:sp>
        <p:nvSpPr>
          <p:cNvPr id="17" name="Diamond 13"/>
          <p:cNvSpPr/>
          <p:nvPr userDrawn="1"/>
        </p:nvSpPr>
        <p:spPr bwMode="auto">
          <a:xfrm>
            <a:off x="2707062" y="2907540"/>
            <a:ext cx="739798" cy="739797"/>
          </a:xfrm>
          <a:prstGeom prst="diamond">
            <a:avLst/>
          </a:prstGeom>
          <a:solidFill>
            <a:schemeClr val="accent4"/>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03</a:t>
            </a:r>
            <a:endParaRPr lang="en-US" altLang="zh-CN" sz="2400" b="1">
              <a:solidFill>
                <a:schemeClr val="bg1"/>
              </a:solidFill>
              <a:latin typeface="Impact" panose="020B0806030902050204" pitchFamily="34" charset="0"/>
            </a:endParaRPr>
          </a:p>
        </p:txBody>
      </p:sp>
      <p:sp>
        <p:nvSpPr>
          <p:cNvPr id="18" name="Diamond 14"/>
          <p:cNvSpPr/>
          <p:nvPr userDrawn="1"/>
        </p:nvSpPr>
        <p:spPr bwMode="auto">
          <a:xfrm>
            <a:off x="1879174" y="3768327"/>
            <a:ext cx="739798" cy="739797"/>
          </a:xfrm>
          <a:prstGeom prst="diamond">
            <a:avLst/>
          </a:prstGeom>
          <a:solidFill>
            <a:schemeClr val="accent5"/>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04</a:t>
            </a:r>
            <a:endParaRPr lang="en-US" altLang="zh-CN" sz="2400" b="1">
              <a:solidFill>
                <a:schemeClr val="bg1"/>
              </a:solidFill>
              <a:latin typeface="Impact" panose="020B0806030902050204" pitchFamily="34" charset="0"/>
            </a:endParaRPr>
          </a:p>
        </p:txBody>
      </p:sp>
      <p:grpSp>
        <p:nvGrpSpPr>
          <p:cNvPr id="19" name="Group 21"/>
          <p:cNvGrpSpPr/>
          <p:nvPr userDrawn="1"/>
        </p:nvGrpSpPr>
        <p:grpSpPr>
          <a:xfrm>
            <a:off x="2618972" y="1135204"/>
            <a:ext cx="2545865" cy="361864"/>
            <a:chOff x="3943834" y="704409"/>
            <a:chExt cx="3962574" cy="563232"/>
          </a:xfrm>
        </p:grpSpPr>
        <p:sp>
          <p:nvSpPr>
            <p:cNvPr id="20" name="TextBox 19"/>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1">
                      <a:lumMod val="100000"/>
                    </a:schemeClr>
                  </a:solidFill>
                </a:rPr>
                <a:t>标题文本预设</a:t>
              </a:r>
              <a:endParaRPr lang="zh-CN" altLang="en-US" sz="1600" b="1">
                <a:solidFill>
                  <a:schemeClr val="accent1">
                    <a:lumMod val="100000"/>
                  </a:schemeClr>
                </a:solidFill>
              </a:endParaRPr>
            </a:p>
          </p:txBody>
        </p:sp>
        <p:sp>
          <p:nvSpPr>
            <p:cNvPr id="21" name="TextBox 20"/>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grpSp>
        <p:nvGrpSpPr>
          <p:cNvPr id="22" name="Group 22"/>
          <p:cNvGrpSpPr/>
          <p:nvPr userDrawn="1"/>
        </p:nvGrpSpPr>
        <p:grpSpPr>
          <a:xfrm>
            <a:off x="3446860" y="1930146"/>
            <a:ext cx="2545865" cy="361864"/>
            <a:chOff x="3943834" y="704409"/>
            <a:chExt cx="3962574" cy="563232"/>
          </a:xfrm>
        </p:grpSpPr>
        <p:sp>
          <p:nvSpPr>
            <p:cNvPr id="23" name="TextBox 23"/>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2">
                      <a:lumMod val="100000"/>
                    </a:schemeClr>
                  </a:solidFill>
                </a:rPr>
                <a:t>标题文本预设</a:t>
              </a:r>
              <a:endParaRPr lang="zh-CN" altLang="en-US" sz="1600" b="1">
                <a:solidFill>
                  <a:schemeClr val="accent2">
                    <a:lumMod val="100000"/>
                  </a:schemeClr>
                </a:solidFill>
              </a:endParaRPr>
            </a:p>
          </p:txBody>
        </p:sp>
        <p:sp>
          <p:nvSpPr>
            <p:cNvPr id="24" name="TextBox 24"/>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grpSp>
        <p:nvGrpSpPr>
          <p:cNvPr id="25" name="Group 25"/>
          <p:cNvGrpSpPr/>
          <p:nvPr userDrawn="1"/>
        </p:nvGrpSpPr>
        <p:grpSpPr>
          <a:xfrm>
            <a:off x="3446860" y="3148925"/>
            <a:ext cx="2545865" cy="361864"/>
            <a:chOff x="3943834" y="704409"/>
            <a:chExt cx="3962574" cy="563232"/>
          </a:xfrm>
        </p:grpSpPr>
        <p:sp>
          <p:nvSpPr>
            <p:cNvPr id="26" name="TextBox 26"/>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3">
                      <a:lumMod val="100000"/>
                    </a:schemeClr>
                  </a:solidFill>
                </a:rPr>
                <a:t>标题文本预设</a:t>
              </a:r>
              <a:endParaRPr lang="zh-CN" altLang="en-US" sz="1600" b="1">
                <a:solidFill>
                  <a:schemeClr val="accent3">
                    <a:lumMod val="100000"/>
                  </a:schemeClr>
                </a:solidFill>
              </a:endParaRPr>
            </a:p>
          </p:txBody>
        </p:sp>
        <p:sp>
          <p:nvSpPr>
            <p:cNvPr id="27" name="TextBox 27"/>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grpSp>
        <p:nvGrpSpPr>
          <p:cNvPr id="28" name="Group 28"/>
          <p:cNvGrpSpPr/>
          <p:nvPr userDrawn="1"/>
        </p:nvGrpSpPr>
        <p:grpSpPr>
          <a:xfrm>
            <a:off x="2618972" y="4024449"/>
            <a:ext cx="2545865" cy="361864"/>
            <a:chOff x="3943834" y="704409"/>
            <a:chExt cx="3962574" cy="563232"/>
          </a:xfrm>
        </p:grpSpPr>
        <p:sp>
          <p:nvSpPr>
            <p:cNvPr id="29" name="TextBox 29"/>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4">
                      <a:lumMod val="100000"/>
                    </a:schemeClr>
                  </a:solidFill>
                </a:rPr>
                <a:t>标题文本预设</a:t>
              </a:r>
              <a:endParaRPr lang="zh-CN" altLang="en-US" sz="1600" b="1">
                <a:solidFill>
                  <a:schemeClr val="accent4">
                    <a:lumMod val="100000"/>
                  </a:schemeClr>
                </a:solidFill>
              </a:endParaRPr>
            </a:p>
          </p:txBody>
        </p:sp>
        <p:sp>
          <p:nvSpPr>
            <p:cNvPr id="30" name="TextBox 30"/>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sp>
        <p:nvSpPr>
          <p:cNvPr id="31" name="文本框 30">
            <a:hlinkClick r:id="" action="ppaction://noaction"/>
          </p:cNvPr>
          <p:cNvSpPr txBox="1">
            <a:spLocks noChangeArrowheads="1"/>
          </p:cNvSpPr>
          <p:nvPr userDrawn="1"/>
        </p:nvSpPr>
        <p:spPr bwMode="auto">
          <a:xfrm>
            <a:off x="10071100" y="6511490"/>
            <a:ext cx="887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fontAlgn="auto" hangingPunct="1">
              <a:spcBef>
                <a:spcPts val="0"/>
              </a:spcBef>
              <a:spcAft>
                <a:spcPts val="0"/>
              </a:spcAft>
              <a:defRPr/>
            </a:pPr>
            <a:r>
              <a:rPr lang="zh-CN" altLang="en-US" sz="1400" b="1" dirty="0">
                <a:solidFill>
                  <a:srgbClr val="BFBFBF"/>
                </a:solidFill>
                <a:latin typeface="微软雅黑" panose="020B0503020204020204" pitchFamily="34" charset="-122"/>
                <a:ea typeface="微软雅黑" panose="020B0503020204020204" pitchFamily="34" charset="-122"/>
              </a:rPr>
              <a:t>目录</a:t>
            </a:r>
            <a:endParaRPr lang="zh-CN" altLang="en-US" sz="1400" b="1" dirty="0">
              <a:solidFill>
                <a:srgbClr val="BFBFBF"/>
              </a:solidFill>
              <a:latin typeface="微软雅黑" panose="020B0503020204020204" pitchFamily="34" charset="-122"/>
              <a:ea typeface="微软雅黑" panose="020B0503020204020204" pitchFamily="34" charset="-122"/>
            </a:endParaRPr>
          </a:p>
        </p:txBody>
      </p:sp>
      <p:sp>
        <p:nvSpPr>
          <p:cNvPr id="32" name="动作按钮: 后退或前一项 31">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动作按钮: 前进或下一项 32">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动作按钮: 结束 33">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500"/>
                            </p:stCondLst>
                            <p:childTnLst>
                              <p:par>
                                <p:cTn id="15" presetID="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0-#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0-#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0-#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0-#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0-#ppt_w/2"/>
                                          </p:val>
                                        </p:tav>
                                        <p:tav tm="100000">
                                          <p:val>
                                            <p:strVal val="#ppt_x"/>
                                          </p:val>
                                        </p:tav>
                                      </p:tavLst>
                                    </p:anim>
                                    <p:anim calcmode="lin" valueType="num">
                                      <p:cBhvr additive="base">
                                        <p:cTn id="42" dur="500" fill="hold"/>
                                        <p:tgtEl>
                                          <p:spTgt spid="22"/>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P spid="17" grpId="0" bldLvl="0" animBg="1"/>
      <p:bldP spid="18" grpId="0" bldLvl="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动作按钮: 自定义 2">
            <a:hlinkClick r:id="" action="ppaction://noaction" highlightClick="1"/>
          </p:cNvPr>
          <p:cNvSpPr/>
          <p:nvPr userDrawn="1"/>
        </p:nvSpPr>
        <p:spPr>
          <a:xfrm>
            <a:off x="753262" y="5360446"/>
            <a:ext cx="1706136" cy="369332"/>
          </a:xfrm>
          <a:prstGeom prst="actionButtonBlan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 name="标题 1"/>
          <p:cNvSpPr>
            <a:spLocks noGrp="1"/>
          </p:cNvSpPr>
          <p:nvPr>
            <p:ph type="title" hasCustomPrompt="1"/>
          </p:nvPr>
        </p:nvSpPr>
        <p:spPr>
          <a:xfrm>
            <a:off x="108222" y="80457"/>
            <a:ext cx="11905977" cy="644166"/>
          </a:xfrm>
        </p:spPr>
        <p:txBody>
          <a:bodyPr/>
          <a:lstStyle>
            <a:lvl1pPr algn="ctr">
              <a:defRPr/>
            </a:lvl1pPr>
          </a:lstStyle>
          <a:p>
            <a:r>
              <a:rPr lang="zh-CN" altLang="en-US" dirty="0"/>
              <a:t>课时标题</a:t>
            </a:r>
            <a:endParaRPr lang="zh-CN" altLang="en-US" dirty="0"/>
          </a:p>
        </p:txBody>
      </p:sp>
      <p:sp>
        <p:nvSpPr>
          <p:cNvPr id="5" name="灯片编号占位符 4"/>
          <p:cNvSpPr>
            <a:spLocks noGrp="1"/>
          </p:cNvSpPr>
          <p:nvPr>
            <p:ph type="sldNum" sz="quarter" idx="12"/>
          </p:nvPr>
        </p:nvSpPr>
        <p:spPr>
          <a:xfrm>
            <a:off x="489018" y="6430679"/>
            <a:ext cx="372373" cy="365125"/>
          </a:xfrm>
        </p:spPr>
        <p:txBody>
          <a:bodyPr/>
          <a:lstStyle>
            <a:lvl1pPr>
              <a:defRPr sz="1200"/>
            </a:lvl1pPr>
          </a:lstStyle>
          <a:p>
            <a:fld id="{E82546D3-0A1B-4AD3-8423-C2D4F2A3C694}" type="slidenum">
              <a:rPr lang="zh-CN" altLang="en-US" smtClean="0"/>
            </a:fld>
            <a:endParaRPr lang="zh-CN" altLang="en-US" dirty="0"/>
          </a:p>
        </p:txBody>
      </p:sp>
      <p:sp>
        <p:nvSpPr>
          <p:cNvPr id="30" name="文本框 29">
            <a:hlinkClick r:id="" action="ppaction://noaction"/>
          </p:cNvPr>
          <p:cNvSpPr txBox="1">
            <a:spLocks noChangeArrowheads="1"/>
          </p:cNvSpPr>
          <p:nvPr userDrawn="1"/>
        </p:nvSpPr>
        <p:spPr bwMode="auto">
          <a:xfrm>
            <a:off x="10071100" y="6511490"/>
            <a:ext cx="887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fontAlgn="auto" hangingPunct="1">
              <a:spcBef>
                <a:spcPts val="0"/>
              </a:spcBef>
              <a:spcAft>
                <a:spcPts val="0"/>
              </a:spcAft>
              <a:defRPr/>
            </a:pPr>
            <a:r>
              <a:rPr lang="zh-CN" altLang="en-US" sz="1400" b="1" dirty="0">
                <a:solidFill>
                  <a:srgbClr val="BFBFBF"/>
                </a:solidFill>
                <a:latin typeface="微软雅黑" panose="020B0503020204020204" pitchFamily="34" charset="-122"/>
                <a:ea typeface="微软雅黑" panose="020B0503020204020204" pitchFamily="34" charset="-122"/>
              </a:rPr>
              <a:t>目录</a:t>
            </a:r>
            <a:endParaRPr lang="zh-CN" altLang="en-US" sz="1400" b="1" dirty="0">
              <a:solidFill>
                <a:srgbClr val="BFBFBF"/>
              </a:solidFill>
              <a:latin typeface="微软雅黑" panose="020B0503020204020204" pitchFamily="34" charset="-122"/>
              <a:ea typeface="微软雅黑" panose="020B0503020204020204" pitchFamily="34" charset="-122"/>
            </a:endParaRPr>
          </a:p>
        </p:txBody>
      </p:sp>
      <p:sp>
        <p:nvSpPr>
          <p:cNvPr id="31" name="动作按钮: 后退或前一项 30">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动作按钮: 前进或下一项 31">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动作按钮: 结束 32">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4" name="组合 9"/>
          <p:cNvGrpSpPr/>
          <p:nvPr userDrawn="1"/>
        </p:nvGrpSpPr>
        <p:grpSpPr bwMode="auto">
          <a:xfrm>
            <a:off x="4074022" y="6410194"/>
            <a:ext cx="4043955" cy="406096"/>
            <a:chOff x="2364896" y="6103024"/>
            <a:chExt cx="3913269" cy="423863"/>
          </a:xfrm>
        </p:grpSpPr>
        <p:pic>
          <p:nvPicPr>
            <p:cNvPr id="35" name="图片 34">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6" name="图片 47" descr="未标题-1 拷贝.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8" name="直接连接符 37"/>
          <p:cNvCxnSpPr/>
          <p:nvPr userDrawn="1"/>
        </p:nvCxnSpPr>
        <p:spPr>
          <a:xfrm>
            <a:off x="139148" y="6292912"/>
            <a:ext cx="1187505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a:off x="139148" y="791981"/>
            <a:ext cx="1187505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a:off x="3130484" y="1221941"/>
            <a:ext cx="0" cy="4641011"/>
          </a:xfrm>
          <a:prstGeom prst="line">
            <a:avLst/>
          </a:prstGeom>
          <a:ln>
            <a:solidFill>
              <a:srgbClr val="00B050"/>
            </a:solidFill>
            <a:prstDash val="dashDot"/>
          </a:ln>
        </p:spPr>
        <p:style>
          <a:lnRef idx="1">
            <a:schemeClr val="accent1"/>
          </a:lnRef>
          <a:fillRef idx="0">
            <a:schemeClr val="accent1"/>
          </a:fillRef>
          <a:effectRef idx="0">
            <a:schemeClr val="accent1"/>
          </a:effectRef>
          <a:fontRef idx="minor">
            <a:schemeClr val="tx1"/>
          </a:fontRef>
        </p:style>
      </p:cxnSp>
      <p:grpSp>
        <p:nvGrpSpPr>
          <p:cNvPr id="43" name="组合 42"/>
          <p:cNvGrpSpPr/>
          <p:nvPr userDrawn="1"/>
        </p:nvGrpSpPr>
        <p:grpSpPr>
          <a:xfrm>
            <a:off x="108223" y="2106221"/>
            <a:ext cx="3026493" cy="2905010"/>
            <a:chOff x="755951" y="2210607"/>
            <a:chExt cx="3026493" cy="2905010"/>
          </a:xfrm>
        </p:grpSpPr>
        <p:grpSp>
          <p:nvGrpSpPr>
            <p:cNvPr id="44" name="Group 1"/>
            <p:cNvGrpSpPr/>
            <p:nvPr/>
          </p:nvGrpSpPr>
          <p:grpSpPr>
            <a:xfrm>
              <a:off x="813205" y="2210607"/>
              <a:ext cx="2969239" cy="2905010"/>
              <a:chOff x="-949635" y="0"/>
              <a:chExt cx="7009631" cy="6858000"/>
            </a:xfrm>
          </p:grpSpPr>
          <p:sp>
            <p:nvSpPr>
              <p:cNvPr id="50"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p>
            </p:txBody>
          </p:sp>
          <p:sp>
            <p:nvSpPr>
              <p:cNvPr id="51"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p>
            </p:txBody>
          </p:sp>
        </p:grpSp>
        <p:grpSp>
          <p:nvGrpSpPr>
            <p:cNvPr id="45" name="Group 2"/>
            <p:cNvGrpSpPr/>
            <p:nvPr/>
          </p:nvGrpSpPr>
          <p:grpSpPr>
            <a:xfrm>
              <a:off x="755951" y="2773741"/>
              <a:ext cx="1778742" cy="1778742"/>
              <a:chOff x="990600" y="2044717"/>
              <a:chExt cx="2768566" cy="2768566"/>
            </a:xfrm>
          </p:grpSpPr>
          <p:sp>
            <p:nvSpPr>
              <p:cNvPr id="46"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p>
            </p:txBody>
          </p:sp>
          <p:grpSp>
            <p:nvGrpSpPr>
              <p:cNvPr id="47" name="Group 9"/>
              <p:cNvGrpSpPr/>
              <p:nvPr/>
            </p:nvGrpSpPr>
            <p:grpSpPr>
              <a:xfrm>
                <a:off x="1429100" y="2771847"/>
                <a:ext cx="1800200" cy="992584"/>
                <a:chOff x="2345143" y="2365645"/>
                <a:chExt cx="1800200" cy="992584"/>
              </a:xfrm>
            </p:grpSpPr>
            <p:sp>
              <p:nvSpPr>
                <p:cNvPr id="48"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endParaRPr lang="zh-CN" altLang="en-US" sz="4400" dirty="0">
                    <a:solidFill>
                      <a:schemeClr val="bg1"/>
                    </a:solidFill>
                  </a:endParaRPr>
                </a:p>
              </p:txBody>
            </p:sp>
            <p:sp>
              <p:nvSpPr>
                <p:cNvPr id="49"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dirty="0">
                      <a:solidFill>
                        <a:schemeClr val="bg1"/>
                      </a:solidFill>
                    </a:rPr>
                    <a:t>CONTENTS</a:t>
                  </a:r>
                  <a:endParaRPr lang="en-US" altLang="zh-CN" sz="1400" dirty="0">
                    <a:solidFill>
                      <a:schemeClr val="bg1"/>
                    </a:solidFill>
                  </a:endParaRPr>
                </a:p>
              </p:txBody>
            </p:sp>
          </p:grpSp>
        </p:grpSp>
      </p:grpSp>
      <p:sp>
        <p:nvSpPr>
          <p:cNvPr id="23" name="文本框 22">
            <a:hlinkClick r:id="rId2"/>
          </p:cNvPr>
          <p:cNvSpPr txBox="1"/>
          <p:nvPr userDrawn="1"/>
        </p:nvSpPr>
        <p:spPr>
          <a:xfrm>
            <a:off x="489018" y="5389474"/>
            <a:ext cx="2268696" cy="369332"/>
          </a:xfrm>
          <a:prstGeom prst="rect">
            <a:avLst/>
          </a:prstGeom>
          <a:noFill/>
        </p:spPr>
        <p:txBody>
          <a:bodyPr wrap="square" rtlCol="0">
            <a:spAutoFit/>
          </a:bodyPr>
          <a:lstStyle/>
          <a:p>
            <a:pPr algn="ctr"/>
            <a:r>
              <a:rPr lang="en-US" altLang="zh-CN" b="1" dirty="0">
                <a:solidFill>
                  <a:srgbClr val="00B050"/>
                </a:solidFill>
              </a:rPr>
              <a:t>@《</a:t>
            </a:r>
            <a:r>
              <a:rPr lang="zh-CN" altLang="en-US" b="1" dirty="0">
                <a:solidFill>
                  <a:srgbClr val="00B050"/>
                </a:solidFill>
              </a:rPr>
              <a:t>创新设计</a:t>
            </a:r>
            <a:r>
              <a:rPr lang="en-US" altLang="zh-CN" b="1" dirty="0">
                <a:solidFill>
                  <a:srgbClr val="00B050"/>
                </a:solidFill>
              </a:rPr>
              <a:t>》</a:t>
            </a:r>
            <a:endParaRPr lang="zh-CN" altLang="en-US" b="1" dirty="0">
              <a:solidFill>
                <a:srgbClr val="00B050"/>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1540" y="0"/>
            <a:ext cx="11701077" cy="465826"/>
          </a:xfrm>
        </p:spPr>
        <p:txBody>
          <a:bodyPr anchor="ctr" anchorCtr="0">
            <a:normAutofit/>
          </a:bodyPr>
          <a:lstStyle>
            <a:lvl1pPr algn="l">
              <a:defRPr sz="2000" b="1">
                <a:solidFill>
                  <a:schemeClr val="accent6"/>
                </a:solidFill>
              </a:defRPr>
            </a:lvl1pPr>
          </a:lstStyle>
          <a:p>
            <a:r>
              <a:rPr lang="zh-CN" altLang="en-US" dirty="0"/>
              <a:t>每节各个考点内容</a:t>
            </a:r>
            <a:endParaRPr lang="zh-CN" altLang="en-US" dirty="0"/>
          </a:p>
        </p:txBody>
      </p:sp>
      <p:sp>
        <p:nvSpPr>
          <p:cNvPr id="3" name="文本占位符 2"/>
          <p:cNvSpPr>
            <a:spLocks noGrp="1"/>
          </p:cNvSpPr>
          <p:nvPr>
            <p:ph type="body" idx="1" hasCustomPrompt="1"/>
          </p:nvPr>
        </p:nvSpPr>
        <p:spPr>
          <a:xfrm>
            <a:off x="241540" y="534838"/>
            <a:ext cx="11701077" cy="591199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主文档内容</a:t>
            </a:r>
            <a:endParaRPr lang="zh-CN" altLang="en-US" dirty="0"/>
          </a:p>
        </p:txBody>
      </p:sp>
      <p:sp>
        <p:nvSpPr>
          <p:cNvPr id="7" name="文本框 6">
            <a:hlinkClick r:id="" action="ppaction://noaction"/>
          </p:cNvPr>
          <p:cNvSpPr txBox="1">
            <a:spLocks noChangeArrowheads="1"/>
          </p:cNvSpPr>
          <p:nvPr userDrawn="1"/>
        </p:nvSpPr>
        <p:spPr bwMode="auto">
          <a:xfrm>
            <a:off x="10071100" y="6511490"/>
            <a:ext cx="887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fontAlgn="auto" hangingPunct="1">
              <a:spcBef>
                <a:spcPts val="0"/>
              </a:spcBef>
              <a:spcAft>
                <a:spcPts val="0"/>
              </a:spcAft>
              <a:defRPr/>
            </a:pPr>
            <a:r>
              <a:rPr lang="zh-CN" altLang="en-US" sz="1400" b="1" dirty="0">
                <a:solidFill>
                  <a:srgbClr val="BFBFBF"/>
                </a:solidFill>
                <a:latin typeface="微软雅黑" panose="020B0503020204020204" pitchFamily="34" charset="-122"/>
                <a:ea typeface="微软雅黑" panose="020B0503020204020204" pitchFamily="34" charset="-122"/>
              </a:rPr>
              <a:t>目录</a:t>
            </a:r>
            <a:endParaRPr lang="zh-CN" altLang="en-US" sz="1400" b="1" dirty="0">
              <a:solidFill>
                <a:srgbClr val="BFBFBF"/>
              </a:solidFill>
              <a:latin typeface="微软雅黑" panose="020B0503020204020204" pitchFamily="34" charset="-122"/>
              <a:ea typeface="微软雅黑" panose="020B0503020204020204" pitchFamily="34" charset="-122"/>
            </a:endParaRPr>
          </a:p>
        </p:txBody>
      </p:sp>
      <p:sp>
        <p:nvSpPr>
          <p:cNvPr id="8" name="动作按钮: 后退或前一项 7">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动作按钮: 前进或下一项 8">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动作按钮: 结束 9">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5" name="直接连接符 4"/>
          <p:cNvCxnSpPr/>
          <p:nvPr userDrawn="1"/>
        </p:nvCxnSpPr>
        <p:spPr>
          <a:xfrm>
            <a:off x="241540" y="465826"/>
            <a:ext cx="1170107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文本框 10">
            <a:hlinkClick r:id="rId2"/>
          </p:cNvPr>
          <p:cNvSpPr txBox="1"/>
          <p:nvPr userDrawn="1"/>
        </p:nvSpPr>
        <p:spPr>
          <a:xfrm>
            <a:off x="4953391" y="6538710"/>
            <a:ext cx="2277374" cy="276999"/>
          </a:xfrm>
          <a:prstGeom prst="rect">
            <a:avLst/>
          </a:prstGeom>
          <a:noFill/>
        </p:spPr>
        <p:txBody>
          <a:bodyPr wrap="square" rtlCol="0">
            <a:spAutoFit/>
          </a:bodyPr>
          <a:lstStyle/>
          <a:p>
            <a:pPr algn="ctr"/>
            <a:r>
              <a:rPr lang="en-US" altLang="zh-CN" sz="1200" b="1" dirty="0">
                <a:solidFill>
                  <a:srgbClr val="00B050"/>
                </a:solidFill>
              </a:rPr>
              <a:t>@《</a:t>
            </a:r>
            <a:r>
              <a:rPr lang="zh-CN" altLang="en-US" sz="1200" b="1" dirty="0">
                <a:solidFill>
                  <a:srgbClr val="00B050"/>
                </a:solidFill>
              </a:rPr>
              <a:t>创新设计</a:t>
            </a:r>
            <a:r>
              <a:rPr lang="en-US" altLang="zh-CN" sz="1200" b="1" dirty="0">
                <a:solidFill>
                  <a:srgbClr val="00B050"/>
                </a:solidFill>
              </a:rPr>
              <a:t>》</a:t>
            </a:r>
            <a:endParaRPr lang="zh-CN" altLang="en-US" sz="1200" b="1" dirty="0">
              <a:solidFill>
                <a:srgbClr val="00B050"/>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2188" y="5872618"/>
            <a:ext cx="1020445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0784402" flipH="1" flipV="1">
            <a:off x="7824363" y="3403693"/>
            <a:ext cx="4000325" cy="3602451"/>
          </a:xfrm>
          <a:prstGeom prst="rect">
            <a:avLst/>
          </a:prstGeom>
        </p:spPr>
      </p:pic>
      <p:sp>
        <p:nvSpPr>
          <p:cNvPr id="5" name="矩形 4"/>
          <p:cNvSpPr/>
          <p:nvPr userDrawn="1"/>
        </p:nvSpPr>
        <p:spPr>
          <a:xfrm>
            <a:off x="0" y="2489040"/>
            <a:ext cx="12192000" cy="830997"/>
          </a:xfrm>
          <a:prstGeom prst="rect">
            <a:avLst/>
          </a:prstGeom>
        </p:spPr>
        <p:txBody>
          <a:bodyPr wrap="square">
            <a:spAutoFit/>
          </a:bodyPr>
          <a:lstStyle/>
          <a:p>
            <a:pPr algn="ctr" fontAlgn="auto">
              <a:spcBef>
                <a:spcPts val="0"/>
              </a:spcBef>
              <a:spcAft>
                <a:spcPts val="0"/>
              </a:spcAft>
              <a:defRPr/>
            </a:pPr>
            <a:r>
              <a:rPr lang="zh-CN" altLang="en-US" sz="4800" spc="300" dirty="0">
                <a:solidFill>
                  <a:srgbClr val="778495"/>
                </a:solidFill>
                <a:latin typeface="华文中宋" panose="02010600040101010101" pitchFamily="2" charset="-122"/>
                <a:ea typeface="华文中宋" panose="02010600040101010101" pitchFamily="2" charset="-122"/>
                <a:sym typeface="微软雅黑" panose="020B0503020204020204" pitchFamily="34" charset="-122"/>
              </a:rPr>
              <a:t>本节内容结束</a:t>
            </a:r>
            <a:endParaRPr lang="zh-CN" altLang="en-US" sz="4800" spc="300" dirty="0">
              <a:solidFill>
                <a:srgbClr val="778495"/>
              </a:solidFill>
              <a:latin typeface="华文中宋" panose="02010600040101010101" pitchFamily="2" charset="-122"/>
              <a:ea typeface="华文中宋" panose="02010600040101010101" pitchFamily="2" charset="-122"/>
              <a:sym typeface="微软雅黑" panose="020B0503020204020204" pitchFamily="34" charset="-122"/>
            </a:endParaRPr>
          </a:p>
        </p:txBody>
      </p:sp>
      <p:grpSp>
        <p:nvGrpSpPr>
          <p:cNvPr id="7" name="组合 9"/>
          <p:cNvGrpSpPr/>
          <p:nvPr userDrawn="1"/>
        </p:nvGrpSpPr>
        <p:grpSpPr bwMode="auto">
          <a:xfrm>
            <a:off x="3252234" y="6134625"/>
            <a:ext cx="5684358" cy="547914"/>
            <a:chOff x="2364896" y="6103024"/>
            <a:chExt cx="3913269" cy="423863"/>
          </a:xfrm>
        </p:grpSpPr>
        <p:pic>
          <p:nvPicPr>
            <p:cNvPr id="8" name="图片 7">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图片 47" descr="未标题-1 拷贝.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241540" y="534838"/>
            <a:ext cx="11701077" cy="591199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主文档内容</a:t>
            </a:r>
            <a:endParaRPr lang="zh-CN" altLang="en-US" dirty="0"/>
          </a:p>
        </p:txBody>
      </p:sp>
      <p:sp>
        <p:nvSpPr>
          <p:cNvPr id="8" name="动作按钮: 后退或前一项 7">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动作按钮: 前进或下一项 8">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动作按钮: 结束 9">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5" name="直接连接符 4"/>
          <p:cNvCxnSpPr/>
          <p:nvPr userDrawn="1"/>
        </p:nvCxnSpPr>
        <p:spPr>
          <a:xfrm>
            <a:off x="241540" y="406451"/>
            <a:ext cx="1170107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文本框 10">
            <a:hlinkClick r:id="rId2"/>
          </p:cNvPr>
          <p:cNvSpPr txBox="1"/>
          <p:nvPr userDrawn="1"/>
        </p:nvSpPr>
        <p:spPr>
          <a:xfrm>
            <a:off x="10668115" y="98406"/>
            <a:ext cx="1414070" cy="276999"/>
          </a:xfrm>
          <a:prstGeom prst="rect">
            <a:avLst/>
          </a:prstGeom>
          <a:noFill/>
        </p:spPr>
        <p:txBody>
          <a:bodyPr wrap="square" rtlCol="0">
            <a:spAutoFit/>
          </a:bodyPr>
          <a:lstStyle/>
          <a:p>
            <a:pPr algn="ctr"/>
            <a:r>
              <a:rPr lang="en-US" altLang="zh-CN" sz="1200" b="1" dirty="0">
                <a:solidFill>
                  <a:srgbClr val="00B050"/>
                </a:solidFill>
              </a:rPr>
              <a:t>@《</a:t>
            </a:r>
            <a:r>
              <a:rPr lang="zh-CN" altLang="en-US" sz="1200" b="1" dirty="0">
                <a:solidFill>
                  <a:srgbClr val="00B050"/>
                </a:solidFill>
              </a:rPr>
              <a:t>创新设计</a:t>
            </a:r>
            <a:r>
              <a:rPr lang="en-US" altLang="zh-CN" sz="1200" b="1" dirty="0">
                <a:solidFill>
                  <a:srgbClr val="00B050"/>
                </a:solidFill>
              </a:rPr>
              <a:t>》</a:t>
            </a:r>
            <a:endParaRPr lang="zh-CN" altLang="en-US" sz="1200" b="1" dirty="0">
              <a:solidFill>
                <a:srgbClr val="00B050"/>
              </a:solidFill>
            </a:endParaRPr>
          </a:p>
        </p:txBody>
      </p:sp>
      <p:sp>
        <p:nvSpPr>
          <p:cNvPr id="14" name="燕尾形 13">
            <a:hlinkClick r:id="" action="ppaction://noaction"/>
          </p:cNvPr>
          <p:cNvSpPr/>
          <p:nvPr userDrawn="1"/>
        </p:nvSpPr>
        <p:spPr>
          <a:xfrm>
            <a:off x="6820265" y="6507665"/>
            <a:ext cx="1041211"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a:solidFill>
                  <a:srgbClr val="FFFFFF"/>
                </a:solidFill>
                <a:latin typeface="微软雅黑" panose="020B0503020204020204" pitchFamily="34" charset="-122"/>
                <a:ea typeface="微软雅黑" panose="020B0503020204020204" pitchFamily="34" charset="-122"/>
              </a:rPr>
              <a:t>考点三</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5" name="燕尾形 14">
            <a:hlinkClick r:id="" action="ppaction://noaction"/>
          </p:cNvPr>
          <p:cNvSpPr/>
          <p:nvPr userDrawn="1"/>
        </p:nvSpPr>
        <p:spPr>
          <a:xfrm>
            <a:off x="5751515" y="6495790"/>
            <a:ext cx="981785"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a:solidFill>
                  <a:srgbClr val="FFFFFF"/>
                </a:solidFill>
                <a:latin typeface="微软雅黑" panose="020B0503020204020204" pitchFamily="34" charset="-122"/>
                <a:ea typeface="微软雅黑" panose="020B0503020204020204" pitchFamily="34" charset="-122"/>
              </a:rPr>
              <a:t>考点二</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6" name="燕尾形 15">
            <a:hlinkClick r:id="" action="ppaction://noaction"/>
          </p:cNvPr>
          <p:cNvSpPr/>
          <p:nvPr userDrawn="1"/>
        </p:nvSpPr>
        <p:spPr>
          <a:xfrm>
            <a:off x="4657040" y="6505690"/>
            <a:ext cx="1007461"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a:solidFill>
                  <a:srgbClr val="FFFFFF"/>
                </a:solidFill>
                <a:latin typeface="微软雅黑" panose="020B0503020204020204" pitchFamily="34" charset="-122"/>
                <a:ea typeface="微软雅黑" panose="020B0503020204020204" pitchFamily="34" charset="-122"/>
              </a:rPr>
              <a:t>考点一</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3" name="燕尾形 12">
            <a:hlinkClick r:id="" action="ppaction://noaction"/>
          </p:cNvPr>
          <p:cNvSpPr/>
          <p:nvPr userDrawn="1"/>
        </p:nvSpPr>
        <p:spPr>
          <a:xfrm>
            <a:off x="7922665" y="6517565"/>
            <a:ext cx="1518025"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a:solidFill>
                  <a:srgbClr val="FFFFFF"/>
                </a:solidFill>
                <a:latin typeface="微软雅黑" panose="020B0503020204020204" pitchFamily="34" charset="-122"/>
                <a:ea typeface="微软雅黑" panose="020B0503020204020204" pitchFamily="34" charset="-122"/>
              </a:rPr>
              <a:t>易错</a:t>
            </a:r>
            <a:r>
              <a:rPr lang="en-US" altLang="zh-CN" sz="1200" dirty="0">
                <a:solidFill>
                  <a:srgbClr val="FFFFFF"/>
                </a:solidFill>
                <a:latin typeface="微软雅黑" panose="020B0503020204020204" pitchFamily="34" charset="-122"/>
                <a:ea typeface="微软雅黑" panose="020B0503020204020204" pitchFamily="34" charset="-122"/>
              </a:rPr>
              <a:t>·</a:t>
            </a:r>
            <a:r>
              <a:rPr lang="zh-CN" altLang="en-US" sz="1200" dirty="0">
                <a:solidFill>
                  <a:srgbClr val="FFFFFF"/>
                </a:solidFill>
                <a:latin typeface="微软雅黑" panose="020B0503020204020204" pitchFamily="34" charset="-122"/>
                <a:ea typeface="微软雅黑" panose="020B0503020204020204" pitchFamily="34" charset="-122"/>
              </a:rPr>
              <a:t>防范清零</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7" name="燕尾形 16">
            <a:hlinkClick r:id="" action="ppaction://noaction"/>
          </p:cNvPr>
          <p:cNvSpPr/>
          <p:nvPr userDrawn="1"/>
        </p:nvSpPr>
        <p:spPr>
          <a:xfrm>
            <a:off x="9500065" y="6515590"/>
            <a:ext cx="1258979"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a:solidFill>
                  <a:srgbClr val="FFFFFF"/>
                </a:solidFill>
                <a:latin typeface="微软雅黑" panose="020B0503020204020204" pitchFamily="34" charset="-122"/>
                <a:ea typeface="微软雅黑" panose="020B0503020204020204" pitchFamily="34" charset="-122"/>
              </a:rPr>
              <a:t>课堂小结</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241540" y="534838"/>
            <a:ext cx="11701077" cy="591199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主文档内容</a:t>
            </a:r>
            <a:endParaRPr lang="zh-CN" altLang="en-US" dirty="0" smtClean="0"/>
          </a:p>
        </p:txBody>
      </p:sp>
      <p:sp>
        <p:nvSpPr>
          <p:cNvPr id="8" name="动作按钮: 后退或前一项 7">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动作按钮: 前进或下一项 8">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动作按钮: 结束 9">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5" name="直接连接符 4"/>
          <p:cNvCxnSpPr/>
          <p:nvPr userDrawn="1"/>
        </p:nvCxnSpPr>
        <p:spPr>
          <a:xfrm>
            <a:off x="241540" y="406451"/>
            <a:ext cx="1170107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文本框 10">
            <a:hlinkClick r:id="rId2"/>
          </p:cNvPr>
          <p:cNvSpPr txBox="1"/>
          <p:nvPr userDrawn="1"/>
        </p:nvSpPr>
        <p:spPr>
          <a:xfrm>
            <a:off x="10668115" y="98406"/>
            <a:ext cx="1414070" cy="276999"/>
          </a:xfrm>
          <a:prstGeom prst="rect">
            <a:avLst/>
          </a:prstGeom>
          <a:noFill/>
        </p:spPr>
        <p:txBody>
          <a:bodyPr wrap="square" rtlCol="0">
            <a:spAutoFit/>
          </a:bodyPr>
          <a:lstStyle/>
          <a:p>
            <a:pPr algn="ctr"/>
            <a:r>
              <a:rPr lang="en-US" altLang="zh-CN" sz="1200" b="1" dirty="0" smtClean="0">
                <a:solidFill>
                  <a:srgbClr val="00B050"/>
                </a:solidFill>
              </a:rPr>
              <a:t>@《</a:t>
            </a:r>
            <a:r>
              <a:rPr lang="zh-CN" altLang="en-US" sz="1200" b="1" dirty="0" smtClean="0">
                <a:solidFill>
                  <a:srgbClr val="00B050"/>
                </a:solidFill>
              </a:rPr>
              <a:t>创新设计</a:t>
            </a:r>
            <a:r>
              <a:rPr lang="en-US" altLang="zh-CN" sz="1200" b="1" dirty="0" smtClean="0">
                <a:solidFill>
                  <a:srgbClr val="00B050"/>
                </a:solidFill>
              </a:rPr>
              <a:t>》</a:t>
            </a:r>
            <a:endParaRPr lang="zh-CN" altLang="en-US" sz="1200" b="1" dirty="0">
              <a:solidFill>
                <a:srgbClr val="00B050"/>
              </a:solidFill>
            </a:endParaRPr>
          </a:p>
        </p:txBody>
      </p:sp>
      <p:sp>
        <p:nvSpPr>
          <p:cNvPr id="14" name="燕尾形 13">
            <a:hlinkClick r:id="rId3" action="ppaction://hlinksldjump"/>
          </p:cNvPr>
          <p:cNvSpPr/>
          <p:nvPr userDrawn="1"/>
        </p:nvSpPr>
        <p:spPr>
          <a:xfrm>
            <a:off x="6782981" y="6507665"/>
            <a:ext cx="1041211"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smtClean="0">
                <a:solidFill>
                  <a:srgbClr val="FFFFFF"/>
                </a:solidFill>
                <a:latin typeface="微软雅黑" panose="020B0503020204020204" pitchFamily="34" charset="-122"/>
                <a:ea typeface="微软雅黑" panose="020B0503020204020204" pitchFamily="34" charset="-122"/>
              </a:rPr>
              <a:t>考点三</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5" name="燕尾形 14">
            <a:hlinkClick r:id="rId3" action="ppaction://hlinksldjump"/>
          </p:cNvPr>
          <p:cNvSpPr/>
          <p:nvPr userDrawn="1"/>
        </p:nvSpPr>
        <p:spPr>
          <a:xfrm>
            <a:off x="5714231" y="6495790"/>
            <a:ext cx="981785"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smtClean="0">
                <a:solidFill>
                  <a:srgbClr val="FFFFFF"/>
                </a:solidFill>
                <a:latin typeface="微软雅黑" panose="020B0503020204020204" pitchFamily="34" charset="-122"/>
                <a:ea typeface="微软雅黑" panose="020B0503020204020204" pitchFamily="34" charset="-122"/>
              </a:rPr>
              <a:t>考点二</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6" name="燕尾形 15">
            <a:hlinkClick r:id="rId3" action="ppaction://hlinksldjump"/>
          </p:cNvPr>
          <p:cNvSpPr/>
          <p:nvPr userDrawn="1"/>
        </p:nvSpPr>
        <p:spPr>
          <a:xfrm>
            <a:off x="4631631" y="6500908"/>
            <a:ext cx="1007461" cy="325158"/>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smtClean="0">
                <a:solidFill>
                  <a:srgbClr val="FFFFFF"/>
                </a:solidFill>
                <a:latin typeface="微软雅黑" panose="020B0503020204020204" pitchFamily="34" charset="-122"/>
                <a:ea typeface="微软雅黑" panose="020B0503020204020204" pitchFamily="34" charset="-122"/>
              </a:rPr>
              <a:t>考点一</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3" name="燕尾形 12">
            <a:hlinkClick r:id="rId4" action="ppaction://hlinksldjump"/>
          </p:cNvPr>
          <p:cNvSpPr/>
          <p:nvPr userDrawn="1"/>
        </p:nvSpPr>
        <p:spPr>
          <a:xfrm>
            <a:off x="7896199" y="6525778"/>
            <a:ext cx="2868347" cy="285608"/>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smtClean="0">
                <a:solidFill>
                  <a:srgbClr val="FFFFFF"/>
                </a:solidFill>
                <a:latin typeface="微软雅黑" panose="020B0503020204020204" pitchFamily="34" charset="-122"/>
                <a:ea typeface="微软雅黑" panose="020B0503020204020204" pitchFamily="34" charset="-122"/>
              </a:rPr>
              <a:t>澄清易错易混</a:t>
            </a:r>
            <a:r>
              <a:rPr lang="en-US" altLang="zh-CN" sz="1200" dirty="0" smtClean="0">
                <a:solidFill>
                  <a:srgbClr val="FFFFFF"/>
                </a:solidFill>
                <a:latin typeface="微软雅黑" panose="020B0503020204020204" pitchFamily="34" charset="-122"/>
                <a:ea typeface="微软雅黑" panose="020B0503020204020204" pitchFamily="34" charset="-122"/>
              </a:rPr>
              <a:t>·</a:t>
            </a:r>
            <a:r>
              <a:rPr lang="zh-CN" altLang="en-US" sz="1200" dirty="0" smtClean="0">
                <a:solidFill>
                  <a:srgbClr val="FFFFFF"/>
                </a:solidFill>
                <a:latin typeface="微软雅黑" panose="020B0503020204020204" pitchFamily="34" charset="-122"/>
                <a:ea typeface="微软雅黑" panose="020B0503020204020204" pitchFamily="34" charset="-122"/>
              </a:rPr>
              <a:t>强化科学思维</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2188" y="5872618"/>
            <a:ext cx="1020445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0784402" flipH="1" flipV="1">
            <a:off x="7824363" y="3403693"/>
            <a:ext cx="4000325" cy="3602451"/>
          </a:xfrm>
          <a:prstGeom prst="rect">
            <a:avLst/>
          </a:prstGeom>
        </p:spPr>
      </p:pic>
      <p:sp>
        <p:nvSpPr>
          <p:cNvPr id="5" name="矩形 4"/>
          <p:cNvSpPr/>
          <p:nvPr userDrawn="1"/>
        </p:nvSpPr>
        <p:spPr>
          <a:xfrm>
            <a:off x="0" y="2489040"/>
            <a:ext cx="12192000" cy="830997"/>
          </a:xfrm>
          <a:prstGeom prst="rect">
            <a:avLst/>
          </a:prstGeom>
        </p:spPr>
        <p:txBody>
          <a:bodyPr wrap="square">
            <a:spAutoFit/>
          </a:bodyPr>
          <a:lstStyle/>
          <a:p>
            <a:pPr algn="ctr" fontAlgn="auto">
              <a:spcBef>
                <a:spcPts val="0"/>
              </a:spcBef>
              <a:spcAft>
                <a:spcPts val="0"/>
              </a:spcAft>
              <a:defRPr/>
            </a:pPr>
            <a:r>
              <a:rPr lang="zh-CN" altLang="en-US" sz="4800" spc="300" dirty="0" smtClean="0">
                <a:solidFill>
                  <a:srgbClr val="778495"/>
                </a:solidFill>
                <a:latin typeface="华文中宋" panose="02010600040101010101" pitchFamily="2" charset="-122"/>
                <a:ea typeface="华文中宋" panose="02010600040101010101" pitchFamily="2" charset="-122"/>
                <a:sym typeface="微软雅黑" panose="020B0503020204020204" pitchFamily="34" charset="-122"/>
              </a:rPr>
              <a:t>本节内容结束</a:t>
            </a:r>
            <a:endParaRPr lang="zh-CN" altLang="en-US" sz="4800" spc="300" dirty="0">
              <a:solidFill>
                <a:srgbClr val="778495"/>
              </a:solidFill>
              <a:latin typeface="华文中宋" panose="02010600040101010101" pitchFamily="2" charset="-122"/>
              <a:ea typeface="华文中宋" panose="02010600040101010101" pitchFamily="2" charset="-122"/>
              <a:sym typeface="微软雅黑" panose="020B0503020204020204" pitchFamily="34" charset="-122"/>
            </a:endParaRPr>
          </a:p>
        </p:txBody>
      </p:sp>
      <p:grpSp>
        <p:nvGrpSpPr>
          <p:cNvPr id="7" name="组合 9"/>
          <p:cNvGrpSpPr/>
          <p:nvPr userDrawn="1"/>
        </p:nvGrpSpPr>
        <p:grpSpPr bwMode="auto">
          <a:xfrm>
            <a:off x="3252234" y="6134625"/>
            <a:ext cx="5684358" cy="547914"/>
            <a:chOff x="2364896" y="6103024"/>
            <a:chExt cx="3913269" cy="423863"/>
          </a:xfrm>
        </p:grpSpPr>
        <p:pic>
          <p:nvPicPr>
            <p:cNvPr id="8" name="图片 7">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图片 47" descr="未标题-1 拷贝.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标题 6"/>
          <p:cNvSpPr>
            <a:spLocks noGrp="1"/>
          </p:cNvSpPr>
          <p:nvPr>
            <p:ph type="ctrTitle" hasCustomPrompt="1"/>
            <p:custDataLst>
              <p:tags r:id="rId2"/>
            </p:custDataLst>
          </p:nvPr>
        </p:nvSpPr>
        <p:spPr>
          <a:xfrm>
            <a:off x="670030" y="2430145"/>
            <a:ext cx="10853846" cy="1057275"/>
          </a:xfrm>
        </p:spPr>
        <p:txBody>
          <a:bodyPr lIns="101600" tIns="38100" rIns="25400" bIns="38100" anchor="t" anchorCtr="0">
            <a:noAutofit/>
          </a:bodyPr>
          <a:lstStyle>
            <a:lvl1pPr algn="ctr">
              <a:defRPr sz="5400" b="1" spc="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单击此处编辑标题</a:t>
            </a:r>
            <a:endParaRPr lang="zh-CN" altLang="en-US" dirty="0"/>
          </a:p>
        </p:txBody>
      </p:sp>
      <p:sp>
        <p:nvSpPr>
          <p:cNvPr id="8" name="副标题 7"/>
          <p:cNvSpPr>
            <a:spLocks noGrp="1"/>
          </p:cNvSpPr>
          <p:nvPr>
            <p:ph type="subTitle" idx="1" hasCustomPrompt="1"/>
            <p:custDataLst>
              <p:tags r:id="rId3"/>
            </p:custDataLst>
          </p:nvPr>
        </p:nvSpPr>
        <p:spPr>
          <a:xfrm>
            <a:off x="669987" y="3566160"/>
            <a:ext cx="10853933"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2" name="标题 11"/>
          <p:cNvSpPr>
            <a:spLocks noGrp="1"/>
          </p:cNvSpPr>
          <p:nvPr>
            <p:ph type="title"/>
            <p:custDataLst>
              <p:tags r:id="rId2"/>
            </p:custDataLst>
          </p:nvPr>
        </p:nvSpPr>
        <p:spPr>
          <a:xfrm>
            <a:off x="670030" y="575310"/>
            <a:ext cx="10853846" cy="863600"/>
          </a:xfrm>
        </p:spPr>
        <p:txBody>
          <a:bodyPr vert="horz" lIns="101600" tIns="38100" rIns="76200" bIns="38100" rtlCol="0" anchor="ctr" anchorCtr="0">
            <a:noAutofit/>
          </a:bodyPr>
          <a:lstStyle>
            <a:lvl1pPr marL="0" marR="0" algn="ctr"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13" name="内容占位符 12"/>
          <p:cNvSpPr>
            <a:spLocks noGrp="1"/>
          </p:cNvSpPr>
          <p:nvPr>
            <p:ph idx="1"/>
            <p:custDataLst>
              <p:tags r:id="rId3"/>
            </p:custDataLst>
          </p:nvPr>
        </p:nvSpPr>
        <p:spPr>
          <a:xfrm>
            <a:off x="670030" y="1499235"/>
            <a:ext cx="10853846" cy="4981575"/>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2800" b="1" i="0" u="none" strike="noStrike" kern="1200" cap="none" spc="150" normalizeH="0" baseline="0" noProof="1" dirty="0">
                <a:solidFill>
                  <a:schemeClr val="tx1"/>
                </a:solidFill>
                <a:uFillTx/>
                <a:latin typeface="+mn-lt"/>
                <a:ea typeface="+mn-ea"/>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2800" b="1"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2800" b="1"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2800" b="1"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2000" b="1" i="0" u="none" strike="noStrike" kern="1200" cap="none" spc="150" normalizeH="0" baseline="0" noProof="1" dirty="0">
                <a:solidFill>
                  <a:schemeClr val="tx1"/>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Tree>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6.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4" Type="http://schemas.openxmlformats.org/officeDocument/2006/relationships/theme" Target="../theme/theme2.xml"/><Relationship Id="rId13" Type="http://schemas.openxmlformats.org/officeDocument/2006/relationships/image" Target="../media/image8.png"/><Relationship Id="rId12" Type="http://schemas.openxmlformats.org/officeDocument/2006/relationships/image" Target="../media/image7.jpeg"/><Relationship Id="rId11" Type="http://schemas.openxmlformats.org/officeDocument/2006/relationships/slideLayout" Target="../slideLayouts/slideLayout17.xml"/><Relationship Id="rId10" Type="http://schemas.openxmlformats.org/officeDocument/2006/relationships/slideLayout" Target="../slideLayouts/slideLayout16.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4" Type="http://schemas.openxmlformats.org/officeDocument/2006/relationships/theme" Target="../theme/theme3.xml"/><Relationship Id="rId13" Type="http://schemas.openxmlformats.org/officeDocument/2006/relationships/image" Target="../media/image8.png"/><Relationship Id="rId12" Type="http://schemas.openxmlformats.org/officeDocument/2006/relationships/image" Target="../media/image7.jpeg"/><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3" Type="http://schemas.openxmlformats.org/officeDocument/2006/relationships/theme" Target="../theme/theme4.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9" Type="http://schemas.openxmlformats.org/officeDocument/2006/relationships/theme" Target="../theme/theme5.xml"/><Relationship Id="rId8" Type="http://schemas.openxmlformats.org/officeDocument/2006/relationships/image" Target="../media/image6.png"/><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C8E961-0A61-4EB6-98E7-EFE1458794F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2546D3-0A1B-4AD3-8423-C2D4F2A3C694}" type="slidenum">
              <a:rPr lang="zh-CN" altLang="en-US" smtClean="0"/>
            </a:fld>
            <a:endParaRPr lang="zh-CN" altLang="en-US"/>
          </a:p>
        </p:txBody>
      </p:sp>
      <p:pic>
        <p:nvPicPr>
          <p:cNvPr id="7" name="图片 6"/>
          <p:cNvPicPr>
            <a:picLocks noChangeAspect="1"/>
          </p:cNvPicPr>
          <p:nvPr userDrawn="1"/>
        </p:nvPicPr>
        <p:blipFill>
          <a:blip r:embed="rId7"/>
          <a:stretch>
            <a:fillRect/>
          </a:stretch>
        </p:blipFill>
        <p:spPr>
          <a:xfrm>
            <a:off x="3611" y="0"/>
            <a:ext cx="12188389" cy="6858000"/>
          </a:xfrm>
          <a:prstGeom prst="rect">
            <a:avLst/>
          </a:prstGeom>
        </p:spPr>
      </p:pic>
      <p:sp>
        <p:nvSpPr>
          <p:cNvPr id="8" name="文本框 7"/>
          <p:cNvSpPr txBox="1"/>
          <p:nvPr userDrawn="1"/>
        </p:nvSpPr>
        <p:spPr>
          <a:xfrm>
            <a:off x="432854" y="6501159"/>
            <a:ext cx="427986" cy="307777"/>
          </a:xfrm>
          <a:prstGeom prst="rect">
            <a:avLst/>
          </a:prstGeom>
          <a:noFill/>
        </p:spPr>
        <p:txBody>
          <a:bodyPr wrap="square" rtlCol="0">
            <a:spAutoFit/>
          </a:bodyPr>
          <a:lstStyle/>
          <a:p>
            <a:pPr algn="ctr"/>
            <a:fld id="{582C8A1B-FD01-4FEC-BC4C-A4CD3B747067}" type="slidenum">
              <a:rPr lang="zh-CN" altLang="en-US" sz="1400" smtClean="0">
                <a:latin typeface="Times New Roman" panose="02020603050405020304" pitchFamily="18" charset="0"/>
                <a:cs typeface="Times New Roman" panose="02020603050405020304" pitchFamily="18" charset="0"/>
              </a:rPr>
            </a:fld>
            <a:endParaRPr lang="zh-CN" altLang="en-US" sz="1400" dirty="0">
              <a:latin typeface="Times New Roman" panose="02020603050405020304" pitchFamily="18" charset="0"/>
              <a:cs typeface="Times New Roman" panose="02020603050405020304" pitchFamily="18" charset="0"/>
            </a:endParaRPr>
          </a:p>
        </p:txBody>
      </p:sp>
      <p:sp>
        <p:nvSpPr>
          <p:cNvPr id="9" name="矩形 8">
            <a:hlinkClick r:id="" action="ppaction://hlinkshowjump?jump=previousslide"/>
          </p:cNvPr>
          <p:cNvSpPr/>
          <p:nvPr userDrawn="1"/>
        </p:nvSpPr>
        <p:spPr>
          <a:xfrm>
            <a:off x="-1" y="6280397"/>
            <a:ext cx="459107" cy="368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hlinkClick r:id="" action="ppaction://hlinkshowjump?jump=nextslide"/>
          </p:cNvPr>
          <p:cNvSpPr/>
          <p:nvPr userDrawn="1"/>
        </p:nvSpPr>
        <p:spPr>
          <a:xfrm>
            <a:off x="834588" y="6280397"/>
            <a:ext cx="459107" cy="368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1079" name="文本框 1078"/>
          <p:cNvSpPr txBox="1"/>
          <p:nvPr userDrawn="1"/>
        </p:nvSpPr>
        <p:spPr>
          <a:xfrm>
            <a:off x="1198750" y="84138"/>
            <a:ext cx="8497628" cy="398780"/>
          </a:xfrm>
          <a:prstGeom prst="rect">
            <a:avLst/>
          </a:prstGeom>
          <a:noFill/>
          <a:ln w="9525">
            <a:noFill/>
          </a:ln>
        </p:spPr>
        <p:txBody>
          <a:bodyPr>
            <a:spAutoFit/>
          </a:bodyPr>
          <a:lstStyle/>
          <a:p>
            <a:pPr lvl="0" algn="l">
              <a:buNone/>
            </a:pPr>
            <a:r>
              <a:rPr lang="zh-CN" altLang="en-US" sz="2000" b="0" dirty="0">
                <a:solidFill>
                  <a:schemeClr val="tx1"/>
                </a:solidFill>
                <a:latin typeface="Times New Roman" panose="02020603050405020304" pitchFamily="18" charset="0"/>
                <a:ea typeface="黑体" panose="02010609060101010101" charset="-122"/>
              </a:rPr>
              <a:t>必修</a:t>
            </a:r>
            <a:endParaRPr lang="zh-CN" altLang="en-US" sz="2000" b="0">
              <a:solidFill>
                <a:schemeClr val="tx1"/>
              </a:solidFill>
              <a:latin typeface="Times New Roman" panose="02020603050405020304" pitchFamily="18" charset="0"/>
              <a:ea typeface="黑体" panose="02010609060101010101" charset="-122"/>
            </a:endParaRPr>
          </a:p>
        </p:txBody>
      </p:sp>
      <p:sp>
        <p:nvSpPr>
          <p:cNvPr id="1082" name="燕尾形 1081"/>
          <p:cNvSpPr/>
          <p:nvPr userDrawn="1"/>
        </p:nvSpPr>
        <p:spPr>
          <a:xfrm>
            <a:off x="790699" y="182563"/>
            <a:ext cx="128608" cy="227012"/>
          </a:xfrm>
          <a:prstGeom prst="chevron">
            <a:avLst>
              <a:gd name="adj" fmla="val 49180"/>
            </a:avLst>
          </a:prstGeom>
          <a:solidFill>
            <a:srgbClr val="FFBEB9"/>
          </a:solidFill>
          <a:ln w="9525">
            <a:noFill/>
          </a:ln>
          <a:effectLst>
            <a:outerShdw dist="17961" dir="2699999" algn="ctr" rotWithShape="0">
              <a:schemeClr val="bg2"/>
            </a:outerShdw>
          </a:effectLst>
        </p:spPr>
        <p:txBody>
          <a:bodyPr/>
          <a:lstStyle/>
          <a:p>
            <a:endParaRPr lang="zh-CN" altLang="en-US" sz="2400"/>
          </a:p>
        </p:txBody>
      </p:sp>
      <p:sp>
        <p:nvSpPr>
          <p:cNvPr id="1083" name="燕尾形 1082"/>
          <p:cNvSpPr/>
          <p:nvPr userDrawn="1"/>
        </p:nvSpPr>
        <p:spPr>
          <a:xfrm>
            <a:off x="633512" y="182563"/>
            <a:ext cx="130195" cy="227012"/>
          </a:xfrm>
          <a:prstGeom prst="chevron">
            <a:avLst>
              <a:gd name="adj" fmla="val 49180"/>
            </a:avLst>
          </a:prstGeom>
          <a:solidFill>
            <a:srgbClr val="FF9B93"/>
          </a:solidFill>
          <a:ln w="9525">
            <a:noFill/>
          </a:ln>
          <a:effectLst>
            <a:outerShdw dist="17961" dir="2699999" algn="ctr" rotWithShape="0">
              <a:schemeClr val="bg2"/>
            </a:outerShdw>
          </a:effectLst>
        </p:spPr>
        <p:txBody>
          <a:bodyPr/>
          <a:lstStyle/>
          <a:p>
            <a:endParaRPr lang="zh-CN" altLang="en-US" sz="2400"/>
          </a:p>
        </p:txBody>
      </p:sp>
      <p:sp>
        <p:nvSpPr>
          <p:cNvPr id="1084" name="燕尾形 1083"/>
          <p:cNvSpPr/>
          <p:nvPr userDrawn="1"/>
        </p:nvSpPr>
        <p:spPr>
          <a:xfrm>
            <a:off x="477913" y="182563"/>
            <a:ext cx="128607" cy="227012"/>
          </a:xfrm>
          <a:prstGeom prst="chevron">
            <a:avLst>
              <a:gd name="adj" fmla="val 49180"/>
            </a:avLst>
          </a:prstGeom>
          <a:solidFill>
            <a:srgbClr val="FF786E"/>
          </a:solidFill>
          <a:ln w="9525">
            <a:noFill/>
          </a:ln>
          <a:effectLst>
            <a:outerShdw dist="17961" dir="2699999" algn="ctr" rotWithShape="0">
              <a:schemeClr val="bg2"/>
            </a:outerShdw>
          </a:effectLst>
        </p:spPr>
        <p:txBody>
          <a:bodyPr/>
          <a:lstStyle/>
          <a:p>
            <a:endParaRPr lang="zh-CN" altLang="en-US" sz="2400"/>
          </a:p>
        </p:txBody>
      </p:sp>
      <p:grpSp>
        <p:nvGrpSpPr>
          <p:cNvPr id="1085" name="组合 1084"/>
          <p:cNvGrpSpPr/>
          <p:nvPr userDrawn="1"/>
        </p:nvGrpSpPr>
        <p:grpSpPr>
          <a:xfrm>
            <a:off x="9526" y="2714625"/>
            <a:ext cx="506492" cy="4106863"/>
            <a:chOff x="6" y="1710"/>
            <a:chExt cx="319" cy="2587"/>
          </a:xfrm>
        </p:grpSpPr>
        <p:pic>
          <p:nvPicPr>
            <p:cNvPr id="1086" name="图片 1085" descr="偶数页4色+"/>
            <p:cNvPicPr>
              <a:picLocks noChangeAspect="1"/>
            </p:cNvPicPr>
            <p:nvPr userDrawn="1"/>
          </p:nvPicPr>
          <p:blipFill>
            <a:blip r:embed="rId13"/>
            <a:stretch>
              <a:fillRect/>
            </a:stretch>
          </p:blipFill>
          <p:spPr>
            <a:xfrm>
              <a:off x="6" y="1710"/>
              <a:ext cx="280" cy="2587"/>
            </a:xfrm>
            <a:prstGeom prst="rect">
              <a:avLst/>
            </a:prstGeom>
            <a:noFill/>
            <a:ln w="9525">
              <a:noFill/>
            </a:ln>
          </p:spPr>
        </p:pic>
        <p:sp>
          <p:nvSpPr>
            <p:cNvPr id="1087" name="文本框 1086"/>
            <p:cNvSpPr txBox="1"/>
            <p:nvPr userDrawn="1"/>
          </p:nvSpPr>
          <p:spPr>
            <a:xfrm>
              <a:off x="74" y="2078"/>
              <a:ext cx="251" cy="702"/>
            </a:xfrm>
            <a:prstGeom prst="rect">
              <a:avLst/>
            </a:prstGeom>
            <a:noFill/>
            <a:ln w="9525">
              <a:noFill/>
            </a:ln>
          </p:spPr>
          <p:txBody>
            <a:bodyPr vert="eaVert">
              <a:spAutoFit/>
            </a:bodyPr>
            <a:lstStyle/>
            <a:p>
              <a:pPr lvl="0" algn="ctr"/>
              <a:r>
                <a:rPr lang="zh-CN" altLang="en-US" sz="1400" b="0" dirty="0">
                  <a:solidFill>
                    <a:schemeClr val="tx1"/>
                  </a:solidFill>
                  <a:latin typeface="黑体" panose="02010609060101010101" charset="-122"/>
                  <a:ea typeface="黑体" panose="02010609060101010101" charset="-122"/>
                </a:rPr>
                <a:t>︹人教 </a:t>
              </a:r>
              <a:r>
                <a:rPr lang="zh-CN" altLang="en-US" sz="1400" b="0">
                  <a:solidFill>
                    <a:schemeClr val="tx1"/>
                  </a:solidFill>
                  <a:latin typeface="黑体" panose="02010609060101010101" charset="-122"/>
                  <a:ea typeface="黑体" panose="02010609060101010101" charset="-122"/>
                </a:rPr>
                <a:t>︺</a:t>
              </a:r>
              <a:endParaRPr lang="zh-CN" altLang="en-US" sz="1400" b="0">
                <a:solidFill>
                  <a:schemeClr val="tx1"/>
                </a:solidFill>
                <a:latin typeface="黑体" panose="02010609060101010101" charset="-122"/>
                <a:ea typeface="黑体" panose="02010609060101010101" charset="-122"/>
              </a:endParaRPr>
            </a:p>
          </p:txBody>
        </p:sp>
      </p:grpSp>
      <p:sp>
        <p:nvSpPr>
          <p:cNvPr id="1090" name="文本框 1089"/>
          <p:cNvSpPr txBox="1"/>
          <p:nvPr userDrawn="1"/>
        </p:nvSpPr>
        <p:spPr>
          <a:xfrm>
            <a:off x="11619838" y="2759075"/>
            <a:ext cx="398145" cy="1063625"/>
          </a:xfrm>
          <a:prstGeom prst="rect">
            <a:avLst/>
          </a:prstGeom>
          <a:noFill/>
          <a:ln w="9525">
            <a:noFill/>
          </a:ln>
        </p:spPr>
        <p:txBody>
          <a:bodyPr vert="eaVert">
            <a:spAutoFit/>
          </a:bodyPr>
          <a:lstStyle/>
          <a:p>
            <a:pPr lvl="0" algn="ctr"/>
            <a:r>
              <a:rPr lang="zh-CN" altLang="en-US" sz="1400" b="0" dirty="0">
                <a:solidFill>
                  <a:schemeClr val="tx1"/>
                </a:solidFill>
                <a:latin typeface="Times New Roman" panose="02020603050405020304" pitchFamily="18" charset="0"/>
                <a:ea typeface="方正准圆_GBK" panose="03000509000000000000" pitchFamily="65" charset="-122"/>
              </a:rPr>
              <a:t>生　物</a:t>
            </a:r>
            <a:endParaRPr lang="zh-CN" altLang="en-US" sz="1400" b="0" dirty="0">
              <a:solidFill>
                <a:schemeClr val="tx1"/>
              </a:solidFill>
              <a:latin typeface="Times New Roman" panose="02020603050405020304" pitchFamily="18" charset="0"/>
              <a:ea typeface="方正准圆_GBK" panose="03000509000000000000" pitchFamily="65" charset="-122"/>
            </a:endParaRP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ransition>
    <p:zoom/>
  </p:transition>
  <p:hf sldNum="0" hdr="0"/>
  <p:txStyles>
    <p:titleStyle>
      <a:lvl1pPr marL="0" lvl="0" indent="0" algn="ctr" defTabSz="914400" rtl="0" eaLnBrk="1" fontAlgn="base" latinLnBrk="0" hangingPunct="1">
        <a:lnSpc>
          <a:spcPct val="100000"/>
        </a:lnSpc>
        <a:spcBef>
          <a:spcPct val="0"/>
        </a:spcBef>
        <a:spcAft>
          <a:spcPct val="0"/>
        </a:spcAft>
        <a:buNone/>
        <a:defRPr sz="2800" b="1" i="0" u="none" kern="1200" baseline="0">
          <a:solidFill>
            <a:srgbClr val="CC0000"/>
          </a:solidFill>
          <a:latin typeface="+mj-lt"/>
          <a:ea typeface="+mj-ea"/>
          <a:cs typeface="+mj-cs"/>
        </a:defRPr>
      </a:lvl1pPr>
    </p:titleStyle>
    <p:bodyStyle>
      <a:lvl1pPr marL="0" lvl="0" indent="622300" algn="just" defTabSz="914400" rtl="0" eaLnBrk="1" fontAlgn="base" latinLnBrk="0" hangingPunct="0">
        <a:lnSpc>
          <a:spcPct val="140000"/>
        </a:lnSpc>
        <a:spcBef>
          <a:spcPct val="0"/>
        </a:spcBef>
        <a:spcAft>
          <a:spcPct val="0"/>
        </a:spcAft>
        <a:buClr>
          <a:schemeClr val="accent1"/>
        </a:buClr>
        <a:buFont typeface="Wingdings" panose="05000000000000000000" pitchFamily="2" charset="2"/>
        <a:buNone/>
        <a:tabLst>
          <a:tab pos="5207000" algn="l"/>
          <a:tab pos="9686925" algn="l"/>
        </a:tabLst>
        <a:defRPr sz="2400" b="1" i="0" u="none" kern="1200" baseline="0">
          <a:solidFill>
            <a:srgbClr val="000000"/>
          </a:solidFill>
          <a:latin typeface="+mn-lt"/>
          <a:ea typeface="+mn-ea"/>
          <a:cs typeface="+mn-cs"/>
        </a:defRPr>
      </a:lvl1pPr>
      <a:lvl2pPr marL="1184275" lvl="1" indent="-285750" algn="just" defTabSz="914400" rtl="0" eaLnBrk="1" fontAlgn="base" latinLnBrk="0" hangingPunct="0">
        <a:lnSpc>
          <a:spcPct val="145000"/>
        </a:lnSpc>
        <a:spcBef>
          <a:spcPct val="0"/>
        </a:spcBef>
        <a:spcAft>
          <a:spcPct val="0"/>
        </a:spcAft>
        <a:buClr>
          <a:schemeClr val="tx2"/>
        </a:buClr>
        <a:buFont typeface="Wingdings" panose="05000000000000000000" pitchFamily="2" charset="2"/>
        <a:buNone/>
        <a:tabLst>
          <a:tab pos="5207000" algn="l"/>
          <a:tab pos="9686925" algn="l"/>
        </a:tabLst>
        <a:defRPr sz="2400" b="1" i="0" u="none" kern="1200" baseline="0">
          <a:solidFill>
            <a:srgbClr val="000000"/>
          </a:solidFill>
          <a:latin typeface="Arial" panose="020B0604020202020204" pitchFamily="34" charset="0"/>
          <a:ea typeface="+mn-ea"/>
          <a:cs typeface="+mn-cs"/>
        </a:defRPr>
      </a:lvl2pPr>
      <a:lvl3pPr marL="1592580" lvl="2" indent="-228600" algn="just" defTabSz="914400" rtl="0" eaLnBrk="1" fontAlgn="base" latinLnBrk="0" hangingPunct="0">
        <a:lnSpc>
          <a:spcPct val="145000"/>
        </a:lnSpc>
        <a:spcBef>
          <a:spcPct val="0"/>
        </a:spcBef>
        <a:spcAft>
          <a:spcPct val="0"/>
        </a:spcAft>
        <a:buClr>
          <a:schemeClr val="tx1"/>
        </a:buClr>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3pPr>
      <a:lvl4pPr marL="2000250" lvl="3"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4pPr>
      <a:lvl5pPr marL="2408555" lvl="4"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5pPr>
      <a:lvl6pPr marL="2514600" lvl="5"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6pPr>
      <a:lvl7pPr marL="2971800" lvl="6"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7pPr>
      <a:lvl8pPr marL="3429000" lvl="7"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8pPr>
      <a:lvl9pPr marL="3886200" lvl="8"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9pPr>
    </p:bodyStyle>
    <p:other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5pPr>
      <a:lvl6pPr marL="2286000" lvl="5"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6pPr>
      <a:lvl7pPr marL="2743200" lvl="6"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7pPr>
      <a:lvl8pPr marL="3200400" lvl="7"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8pPr>
      <a:lvl9pPr marL="3657600" lvl="8"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1079" name="文本框 1078"/>
          <p:cNvSpPr txBox="1"/>
          <p:nvPr userDrawn="1"/>
        </p:nvSpPr>
        <p:spPr>
          <a:xfrm>
            <a:off x="1198750" y="84138"/>
            <a:ext cx="8497628" cy="398780"/>
          </a:xfrm>
          <a:prstGeom prst="rect">
            <a:avLst/>
          </a:prstGeom>
          <a:noFill/>
          <a:ln w="9525">
            <a:noFill/>
          </a:ln>
        </p:spPr>
        <p:txBody>
          <a:bodyPr>
            <a:spAutoFit/>
          </a:bodyPr>
          <a:lstStyle/>
          <a:p>
            <a:pPr lvl="0" algn="l">
              <a:buNone/>
            </a:pPr>
            <a:r>
              <a:rPr lang="zh-CN" altLang="en-US" sz="2000" b="0" dirty="0">
                <a:solidFill>
                  <a:schemeClr val="tx1"/>
                </a:solidFill>
                <a:latin typeface="Times New Roman" panose="02020603050405020304" pitchFamily="18" charset="0"/>
                <a:ea typeface="黑体" panose="02010609060101010101" charset="-122"/>
              </a:rPr>
              <a:t>必修</a:t>
            </a:r>
            <a:endParaRPr lang="zh-CN" altLang="en-US" sz="2000" b="0">
              <a:solidFill>
                <a:schemeClr val="tx1"/>
              </a:solidFill>
              <a:latin typeface="Times New Roman" panose="02020603050405020304" pitchFamily="18" charset="0"/>
              <a:ea typeface="黑体" panose="02010609060101010101" charset="-122"/>
            </a:endParaRPr>
          </a:p>
        </p:txBody>
      </p:sp>
      <p:sp>
        <p:nvSpPr>
          <p:cNvPr id="1082" name="燕尾形 1081"/>
          <p:cNvSpPr/>
          <p:nvPr userDrawn="1"/>
        </p:nvSpPr>
        <p:spPr>
          <a:xfrm>
            <a:off x="790699" y="182563"/>
            <a:ext cx="128608" cy="227012"/>
          </a:xfrm>
          <a:prstGeom prst="chevron">
            <a:avLst>
              <a:gd name="adj" fmla="val 49180"/>
            </a:avLst>
          </a:prstGeom>
          <a:solidFill>
            <a:srgbClr val="FFBEB9"/>
          </a:solidFill>
          <a:ln w="9525">
            <a:noFill/>
          </a:ln>
          <a:effectLst>
            <a:outerShdw dist="17961" dir="2699999" algn="ctr" rotWithShape="0">
              <a:schemeClr val="bg2"/>
            </a:outerShdw>
          </a:effectLst>
        </p:spPr>
        <p:txBody>
          <a:bodyPr/>
          <a:lstStyle/>
          <a:p>
            <a:endParaRPr lang="zh-CN" altLang="en-US" sz="2400"/>
          </a:p>
        </p:txBody>
      </p:sp>
      <p:sp>
        <p:nvSpPr>
          <p:cNvPr id="1083" name="燕尾形 1082"/>
          <p:cNvSpPr/>
          <p:nvPr userDrawn="1"/>
        </p:nvSpPr>
        <p:spPr>
          <a:xfrm>
            <a:off x="633512" y="182563"/>
            <a:ext cx="130195" cy="227012"/>
          </a:xfrm>
          <a:prstGeom prst="chevron">
            <a:avLst>
              <a:gd name="adj" fmla="val 49180"/>
            </a:avLst>
          </a:prstGeom>
          <a:solidFill>
            <a:srgbClr val="FF9B93"/>
          </a:solidFill>
          <a:ln w="9525">
            <a:noFill/>
          </a:ln>
          <a:effectLst>
            <a:outerShdw dist="17961" dir="2699999" algn="ctr" rotWithShape="0">
              <a:schemeClr val="bg2"/>
            </a:outerShdw>
          </a:effectLst>
        </p:spPr>
        <p:txBody>
          <a:bodyPr/>
          <a:lstStyle/>
          <a:p>
            <a:endParaRPr lang="zh-CN" altLang="en-US" sz="2400"/>
          </a:p>
        </p:txBody>
      </p:sp>
      <p:sp>
        <p:nvSpPr>
          <p:cNvPr id="1084" name="燕尾形 1083"/>
          <p:cNvSpPr/>
          <p:nvPr userDrawn="1"/>
        </p:nvSpPr>
        <p:spPr>
          <a:xfrm>
            <a:off x="477913" y="182563"/>
            <a:ext cx="128607" cy="227012"/>
          </a:xfrm>
          <a:prstGeom prst="chevron">
            <a:avLst>
              <a:gd name="adj" fmla="val 49180"/>
            </a:avLst>
          </a:prstGeom>
          <a:solidFill>
            <a:srgbClr val="FF786E"/>
          </a:solidFill>
          <a:ln w="9525">
            <a:noFill/>
          </a:ln>
          <a:effectLst>
            <a:outerShdw dist="17961" dir="2699999" algn="ctr" rotWithShape="0">
              <a:schemeClr val="bg2"/>
            </a:outerShdw>
          </a:effectLst>
        </p:spPr>
        <p:txBody>
          <a:bodyPr/>
          <a:lstStyle/>
          <a:p>
            <a:endParaRPr lang="zh-CN" altLang="en-US" sz="2400"/>
          </a:p>
        </p:txBody>
      </p:sp>
      <p:grpSp>
        <p:nvGrpSpPr>
          <p:cNvPr id="1085" name="组合 1084"/>
          <p:cNvGrpSpPr/>
          <p:nvPr userDrawn="1"/>
        </p:nvGrpSpPr>
        <p:grpSpPr>
          <a:xfrm>
            <a:off x="9526" y="2714625"/>
            <a:ext cx="506492" cy="4106863"/>
            <a:chOff x="6" y="1710"/>
            <a:chExt cx="319" cy="2587"/>
          </a:xfrm>
        </p:grpSpPr>
        <p:pic>
          <p:nvPicPr>
            <p:cNvPr id="1086" name="图片 1085" descr="偶数页4色+"/>
            <p:cNvPicPr>
              <a:picLocks noChangeAspect="1"/>
            </p:cNvPicPr>
            <p:nvPr userDrawn="1"/>
          </p:nvPicPr>
          <p:blipFill>
            <a:blip r:embed="rId13"/>
            <a:stretch>
              <a:fillRect/>
            </a:stretch>
          </p:blipFill>
          <p:spPr>
            <a:xfrm>
              <a:off x="6" y="1710"/>
              <a:ext cx="280" cy="2587"/>
            </a:xfrm>
            <a:prstGeom prst="rect">
              <a:avLst/>
            </a:prstGeom>
            <a:noFill/>
            <a:ln w="9525">
              <a:noFill/>
            </a:ln>
          </p:spPr>
        </p:pic>
        <p:sp>
          <p:nvSpPr>
            <p:cNvPr id="1087" name="文本框 1086"/>
            <p:cNvSpPr txBox="1"/>
            <p:nvPr userDrawn="1"/>
          </p:nvSpPr>
          <p:spPr>
            <a:xfrm>
              <a:off x="74" y="2078"/>
              <a:ext cx="251" cy="702"/>
            </a:xfrm>
            <a:prstGeom prst="rect">
              <a:avLst/>
            </a:prstGeom>
            <a:noFill/>
            <a:ln w="9525">
              <a:noFill/>
            </a:ln>
          </p:spPr>
          <p:txBody>
            <a:bodyPr vert="eaVert">
              <a:spAutoFit/>
            </a:bodyPr>
            <a:lstStyle/>
            <a:p>
              <a:pPr lvl="0" algn="ctr"/>
              <a:r>
                <a:rPr lang="zh-CN" altLang="en-US" sz="1400" b="0" dirty="0">
                  <a:solidFill>
                    <a:schemeClr val="tx1"/>
                  </a:solidFill>
                  <a:latin typeface="黑体" panose="02010609060101010101" charset="-122"/>
                  <a:ea typeface="黑体" panose="02010609060101010101" charset="-122"/>
                </a:rPr>
                <a:t>︹人教 </a:t>
              </a:r>
              <a:r>
                <a:rPr lang="zh-CN" altLang="en-US" sz="1400" b="0">
                  <a:solidFill>
                    <a:schemeClr val="tx1"/>
                  </a:solidFill>
                  <a:latin typeface="黑体" panose="02010609060101010101" charset="-122"/>
                  <a:ea typeface="黑体" panose="02010609060101010101" charset="-122"/>
                </a:rPr>
                <a:t>︺</a:t>
              </a:r>
              <a:endParaRPr lang="zh-CN" altLang="en-US" sz="1400" b="0">
                <a:solidFill>
                  <a:schemeClr val="tx1"/>
                </a:solidFill>
                <a:latin typeface="黑体" panose="02010609060101010101" charset="-122"/>
                <a:ea typeface="黑体" panose="02010609060101010101" charset="-122"/>
              </a:endParaRPr>
            </a:p>
          </p:txBody>
        </p:sp>
      </p:grpSp>
      <p:sp>
        <p:nvSpPr>
          <p:cNvPr id="1090" name="文本框 1089"/>
          <p:cNvSpPr txBox="1"/>
          <p:nvPr userDrawn="1"/>
        </p:nvSpPr>
        <p:spPr>
          <a:xfrm>
            <a:off x="11619838" y="2759075"/>
            <a:ext cx="398145" cy="1063625"/>
          </a:xfrm>
          <a:prstGeom prst="rect">
            <a:avLst/>
          </a:prstGeom>
          <a:noFill/>
          <a:ln w="9525">
            <a:noFill/>
          </a:ln>
        </p:spPr>
        <p:txBody>
          <a:bodyPr vert="eaVert">
            <a:spAutoFit/>
          </a:bodyPr>
          <a:lstStyle/>
          <a:p>
            <a:pPr lvl="0" algn="ctr"/>
            <a:r>
              <a:rPr lang="zh-CN" altLang="en-US" sz="1400" b="0" dirty="0">
                <a:solidFill>
                  <a:schemeClr val="tx1"/>
                </a:solidFill>
                <a:latin typeface="Times New Roman" panose="02020603050405020304" pitchFamily="18" charset="0"/>
                <a:ea typeface="方正准圆_GBK" panose="03000509000000000000" pitchFamily="65" charset="-122"/>
              </a:rPr>
              <a:t>生　物</a:t>
            </a:r>
            <a:endParaRPr lang="zh-CN" altLang="en-US" sz="1400" b="0" dirty="0">
              <a:solidFill>
                <a:schemeClr val="tx1"/>
              </a:solidFill>
              <a:latin typeface="Times New Roman" panose="02020603050405020304" pitchFamily="18" charset="0"/>
              <a:ea typeface="方正准圆_GBK" panose="03000509000000000000" pitchFamily="65" charset="-122"/>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ransition>
    <p:zoom/>
  </p:transition>
  <p:hf sldNum="0" hdr="0"/>
  <p:txStyles>
    <p:titleStyle>
      <a:lvl1pPr marL="0" lvl="0" indent="0" algn="ctr" defTabSz="914400" rtl="0" eaLnBrk="1" fontAlgn="base" latinLnBrk="0" hangingPunct="1">
        <a:lnSpc>
          <a:spcPct val="100000"/>
        </a:lnSpc>
        <a:spcBef>
          <a:spcPct val="0"/>
        </a:spcBef>
        <a:spcAft>
          <a:spcPct val="0"/>
        </a:spcAft>
        <a:buNone/>
        <a:defRPr sz="2800" b="1" i="0" u="none" kern="1200" baseline="0">
          <a:solidFill>
            <a:srgbClr val="CC0000"/>
          </a:solidFill>
          <a:latin typeface="+mj-lt"/>
          <a:ea typeface="+mj-ea"/>
          <a:cs typeface="+mj-cs"/>
        </a:defRPr>
      </a:lvl1pPr>
    </p:titleStyle>
    <p:bodyStyle>
      <a:lvl1pPr marL="0" lvl="0" indent="622300" algn="just" defTabSz="914400" rtl="0" eaLnBrk="1" fontAlgn="base" latinLnBrk="0" hangingPunct="0">
        <a:lnSpc>
          <a:spcPct val="140000"/>
        </a:lnSpc>
        <a:spcBef>
          <a:spcPct val="0"/>
        </a:spcBef>
        <a:spcAft>
          <a:spcPct val="0"/>
        </a:spcAft>
        <a:buClr>
          <a:schemeClr val="accent1"/>
        </a:buClr>
        <a:buFont typeface="Wingdings" panose="05000000000000000000" pitchFamily="2" charset="2"/>
        <a:buNone/>
        <a:tabLst>
          <a:tab pos="5207000" algn="l"/>
          <a:tab pos="9686925" algn="l"/>
        </a:tabLst>
        <a:defRPr sz="2400" b="1" i="0" u="none" kern="1200" baseline="0">
          <a:solidFill>
            <a:srgbClr val="000000"/>
          </a:solidFill>
          <a:latin typeface="+mn-lt"/>
          <a:ea typeface="+mn-ea"/>
          <a:cs typeface="+mn-cs"/>
        </a:defRPr>
      </a:lvl1pPr>
      <a:lvl2pPr marL="1184275" lvl="1" indent="-285750" algn="just" defTabSz="914400" rtl="0" eaLnBrk="1" fontAlgn="base" latinLnBrk="0" hangingPunct="0">
        <a:lnSpc>
          <a:spcPct val="145000"/>
        </a:lnSpc>
        <a:spcBef>
          <a:spcPct val="0"/>
        </a:spcBef>
        <a:spcAft>
          <a:spcPct val="0"/>
        </a:spcAft>
        <a:buClr>
          <a:schemeClr val="tx2"/>
        </a:buClr>
        <a:buFont typeface="Wingdings" panose="05000000000000000000" pitchFamily="2" charset="2"/>
        <a:buNone/>
        <a:tabLst>
          <a:tab pos="5207000" algn="l"/>
          <a:tab pos="9686925" algn="l"/>
        </a:tabLst>
        <a:defRPr sz="2400" b="1" i="0" u="none" kern="1200" baseline="0">
          <a:solidFill>
            <a:srgbClr val="000000"/>
          </a:solidFill>
          <a:latin typeface="Arial" panose="020B0604020202020204" pitchFamily="34" charset="0"/>
          <a:ea typeface="+mn-ea"/>
          <a:cs typeface="+mn-cs"/>
        </a:defRPr>
      </a:lvl2pPr>
      <a:lvl3pPr marL="1592580" lvl="2" indent="-228600" algn="just" defTabSz="914400" rtl="0" eaLnBrk="1" fontAlgn="base" latinLnBrk="0" hangingPunct="0">
        <a:lnSpc>
          <a:spcPct val="145000"/>
        </a:lnSpc>
        <a:spcBef>
          <a:spcPct val="0"/>
        </a:spcBef>
        <a:spcAft>
          <a:spcPct val="0"/>
        </a:spcAft>
        <a:buClr>
          <a:schemeClr val="tx1"/>
        </a:buClr>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3pPr>
      <a:lvl4pPr marL="2000250" lvl="3"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4pPr>
      <a:lvl5pPr marL="2408555" lvl="4"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5pPr>
      <a:lvl6pPr marL="2514600" lvl="5"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6pPr>
      <a:lvl7pPr marL="2971800" lvl="6"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7pPr>
      <a:lvl8pPr marL="3429000" lvl="7"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8pPr>
      <a:lvl9pPr marL="3886200" lvl="8"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9pPr>
    </p:bodyStyle>
    <p:other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5pPr>
      <a:lvl6pPr marL="2286000" lvl="5"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6pPr>
      <a:lvl7pPr marL="2743200" lvl="6"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7pPr>
      <a:lvl8pPr marL="3200400" lvl="7"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8pPr>
      <a:lvl9pPr marL="3657600" lvl="8"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569EEB-19E0-40ED-9968-716E420733E5}"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C693A-83C1-4F28-B79D-A940A9305FD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C8E961-0A61-4EB6-98E7-EFE1458794F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2546D3-0A1B-4AD3-8423-C2D4F2A3C694}" type="slidenum">
              <a:rPr lang="zh-CN" altLang="en-US" smtClean="0"/>
            </a:fld>
            <a:endParaRPr lang="zh-CN" altLang="en-US"/>
          </a:p>
        </p:txBody>
      </p:sp>
      <p:pic>
        <p:nvPicPr>
          <p:cNvPr id="7" name="图片 6"/>
          <p:cNvPicPr>
            <a:picLocks noChangeAspect="1"/>
          </p:cNvPicPr>
          <p:nvPr userDrawn="1"/>
        </p:nvPicPr>
        <p:blipFill>
          <a:blip r:embed="rId8"/>
          <a:stretch>
            <a:fillRect/>
          </a:stretch>
        </p:blipFill>
        <p:spPr>
          <a:xfrm>
            <a:off x="3611" y="0"/>
            <a:ext cx="12188389" cy="6858000"/>
          </a:xfrm>
          <a:prstGeom prst="rect">
            <a:avLst/>
          </a:prstGeom>
        </p:spPr>
      </p:pic>
      <p:sp>
        <p:nvSpPr>
          <p:cNvPr id="8" name="文本框 7"/>
          <p:cNvSpPr txBox="1"/>
          <p:nvPr userDrawn="1"/>
        </p:nvSpPr>
        <p:spPr>
          <a:xfrm>
            <a:off x="432854" y="6501159"/>
            <a:ext cx="427986" cy="307777"/>
          </a:xfrm>
          <a:prstGeom prst="rect">
            <a:avLst/>
          </a:prstGeom>
          <a:noFill/>
        </p:spPr>
        <p:txBody>
          <a:bodyPr wrap="square" rtlCol="0">
            <a:spAutoFit/>
          </a:bodyPr>
          <a:lstStyle/>
          <a:p>
            <a:pPr algn="ctr"/>
            <a:fld id="{582C8A1B-FD01-4FEC-BC4C-A4CD3B747067}" type="slidenum">
              <a:rPr lang="zh-CN" altLang="en-US" sz="1400" smtClean="0">
                <a:latin typeface="Times New Roman" panose="02020603050405020304" pitchFamily="18" charset="0"/>
                <a:cs typeface="Times New Roman" panose="02020603050405020304" pitchFamily="18" charset="0"/>
              </a:rPr>
            </a:fld>
            <a:endParaRPr lang="zh-CN" altLang="en-US" sz="1400" dirty="0">
              <a:latin typeface="Times New Roman" panose="02020603050405020304" pitchFamily="18" charset="0"/>
              <a:cs typeface="Times New Roman" panose="02020603050405020304" pitchFamily="18" charset="0"/>
            </a:endParaRPr>
          </a:p>
        </p:txBody>
      </p:sp>
      <p:sp>
        <p:nvSpPr>
          <p:cNvPr id="9" name="矩形 8">
            <a:hlinkClick r:id="" action="ppaction://hlinkshowjump?jump=previousslide"/>
          </p:cNvPr>
          <p:cNvSpPr/>
          <p:nvPr userDrawn="1"/>
        </p:nvSpPr>
        <p:spPr>
          <a:xfrm>
            <a:off x="-1" y="6280397"/>
            <a:ext cx="459107" cy="368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hlinkClick r:id="" action="ppaction://hlinkshowjump?jump=nextslide"/>
          </p:cNvPr>
          <p:cNvSpPr/>
          <p:nvPr userDrawn="1"/>
        </p:nvSpPr>
        <p:spPr>
          <a:xfrm>
            <a:off x="834588" y="6280397"/>
            <a:ext cx="459107" cy="368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45.xml"/><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45.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5.xml"/><Relationship Id="rId5" Type="http://schemas.openxmlformats.org/officeDocument/2006/relationships/image" Target="../media/image24.emf"/><Relationship Id="rId4" Type="http://schemas.openxmlformats.org/officeDocument/2006/relationships/package" Target="../embeddings/Document2.docx"/><Relationship Id="rId3" Type="http://schemas.openxmlformats.org/officeDocument/2006/relationships/image" Target="../media/image23.emf"/><Relationship Id="rId2" Type="http://schemas.openxmlformats.org/officeDocument/2006/relationships/package" Target="../embeddings/Document1.docx"/><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第一单元"/>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1344" y="2204864"/>
            <a:ext cx="11891085" cy="11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lumMod val="65000"/>
                    <a:lumOff val="35000"/>
                  </a:schemeClr>
                </a:solidFill>
                <a:latin typeface="黑体" panose="02010609060101010101" charset="-122"/>
                <a:ea typeface="黑体" panose="02010609060101010101" charset="-122"/>
              </a:rPr>
              <a:t>考点二 原核细胞与真核细胞及细胞学说（知识精讲）</a:t>
            </a:r>
            <a:endParaRPr lang="zh-CN" altLang="en-US" dirty="0"/>
          </a:p>
        </p:txBody>
      </p:sp>
      <p:sp>
        <p:nvSpPr>
          <p:cNvPr id="5" name="TextBox 6"/>
          <p:cNvSpPr txBox="1">
            <a:spLocks noChangeArrowheads="1"/>
          </p:cNvSpPr>
          <p:nvPr/>
        </p:nvSpPr>
        <p:spPr bwMode="auto">
          <a:xfrm>
            <a:off x="241540" y="538410"/>
            <a:ext cx="385762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真、原核细胞的比较</a:t>
            </a:r>
            <a:endPar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pic>
        <p:nvPicPr>
          <p:cNvPr id="6" name="图片 8" descr="zhiwuxibao.jpg"/>
          <p:cNvPicPr>
            <a:picLocks noChangeAspect="1" noChangeArrowheads="1"/>
          </p:cNvPicPr>
          <p:nvPr/>
        </p:nvPicPr>
        <p:blipFill>
          <a:blip r:embed="rId1">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7471398" y="2126409"/>
            <a:ext cx="2052637" cy="1957387"/>
          </a:xfrm>
          <a:prstGeom prst="rect">
            <a:avLst/>
          </a:prstGeom>
          <a:noFill/>
          <a:ln>
            <a:noFill/>
          </a:ln>
        </p:spPr>
      </p:pic>
      <p:pic>
        <p:nvPicPr>
          <p:cNvPr id="7" name="图片 7" descr="dongwuxibao1.jpg"/>
          <p:cNvPicPr>
            <a:picLocks noChangeAspect="1" noChangeArrowheads="1"/>
          </p:cNvPicPr>
          <p:nvPr/>
        </p:nvPicPr>
        <p:blipFill>
          <a:blip r:embed="rId2">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7393610" y="3985371"/>
            <a:ext cx="2471738" cy="1814513"/>
          </a:xfrm>
          <a:prstGeom prst="rect">
            <a:avLst/>
          </a:prstGeom>
          <a:noFill/>
          <a:ln>
            <a:noFill/>
          </a:ln>
        </p:spPr>
      </p:pic>
      <p:pic>
        <p:nvPicPr>
          <p:cNvPr id="8" name="图片 5" descr="lanzao0.jpg"/>
          <p:cNvPicPr>
            <a:picLocks noChangeAspect="1" noChangeArrowheads="1"/>
          </p:cNvPicPr>
          <p:nvPr/>
        </p:nvPicPr>
        <p:blipFill>
          <a:blip r:embed="rId3">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1591485" y="4369546"/>
            <a:ext cx="1945335" cy="1430338"/>
          </a:xfrm>
          <a:prstGeom prst="rect">
            <a:avLst/>
          </a:prstGeom>
          <a:noFill/>
          <a:ln>
            <a:noFill/>
          </a:ln>
        </p:spPr>
      </p:pic>
      <p:pic>
        <p:nvPicPr>
          <p:cNvPr id="9" name="图片 4" descr="细菌.jpg"/>
          <p:cNvPicPr>
            <a:picLocks noChangeAspect="1" noChangeArrowheads="1"/>
          </p:cNvPicPr>
          <p:nvPr/>
        </p:nvPicPr>
        <p:blipFill>
          <a:blip r:embed="rId4" cstate="print">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1756584" y="2185146"/>
            <a:ext cx="1191631" cy="2034730"/>
          </a:xfrm>
          <a:prstGeom prst="rect">
            <a:avLst/>
          </a:prstGeom>
          <a:noFill/>
          <a:ln>
            <a:noFill/>
          </a:ln>
        </p:spPr>
      </p:pic>
      <p:sp>
        <p:nvSpPr>
          <p:cNvPr id="10" name="TextBox 9"/>
          <p:cNvSpPr txBox="1">
            <a:spLocks noChangeArrowheads="1"/>
          </p:cNvSpPr>
          <p:nvPr/>
        </p:nvSpPr>
        <p:spPr bwMode="auto">
          <a:xfrm>
            <a:off x="1576426" y="1607296"/>
            <a:ext cx="1401763" cy="457200"/>
          </a:xfrm>
          <a:prstGeom prst="rect">
            <a:avLst/>
          </a:prstGeom>
          <a:no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原核细胞</a:t>
            </a:r>
            <a:endPar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1" name="TextBox 10"/>
          <p:cNvSpPr txBox="1">
            <a:spLocks noChangeArrowheads="1"/>
          </p:cNvSpPr>
          <p:nvPr/>
        </p:nvSpPr>
        <p:spPr bwMode="auto">
          <a:xfrm>
            <a:off x="7836523" y="1594596"/>
            <a:ext cx="1401762" cy="457200"/>
          </a:xfrm>
          <a:prstGeom prst="rect">
            <a:avLst/>
          </a:prstGeom>
          <a:no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真核细胞</a:t>
            </a:r>
            <a:endPar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2" name="矩形 12"/>
          <p:cNvSpPr>
            <a:spLocks noChangeArrowheads="1"/>
          </p:cNvSpPr>
          <p:nvPr/>
        </p:nvSpPr>
        <p:spPr bwMode="auto">
          <a:xfrm>
            <a:off x="3483565" y="1178442"/>
            <a:ext cx="1330325" cy="347663"/>
          </a:xfrm>
          <a:prstGeom prst="rect">
            <a:avLst/>
          </a:prstGeom>
          <a:solidFill>
            <a:schemeClr val="accent1"/>
          </a:solidFill>
          <a:ln w="25400">
            <a:solidFill>
              <a:srgbClr val="89A4A7"/>
            </a:solidFill>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细胞壁</a:t>
            </a:r>
            <a:endParaRPr kumimoji="0" lang="zh-CN" altLang="en-US" sz="24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nvGrpSpPr>
          <p:cNvPr id="13" name="组合 12"/>
          <p:cNvGrpSpPr/>
          <p:nvPr/>
        </p:nvGrpSpPr>
        <p:grpSpPr bwMode="auto">
          <a:xfrm>
            <a:off x="3571983" y="2094659"/>
            <a:ext cx="3097212" cy="2287587"/>
            <a:chOff x="4688" y="3313"/>
            <a:chExt cx="4877" cy="3601"/>
          </a:xfrm>
          <a:noFill/>
        </p:grpSpPr>
        <p:sp>
          <p:nvSpPr>
            <p:cNvPr id="14" name="TextBox 14"/>
            <p:cNvSpPr txBox="1">
              <a:spLocks noChangeArrowheads="1"/>
            </p:cNvSpPr>
            <p:nvPr/>
          </p:nvSpPr>
          <p:spPr bwMode="auto">
            <a:xfrm>
              <a:off x="4688" y="3313"/>
              <a:ext cx="2266" cy="18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有，主要成分是肽聚糖</a:t>
              </a:r>
              <a:endPar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5" name="TextBox 15"/>
            <p:cNvSpPr txBox="1">
              <a:spLocks noChangeArrowheads="1"/>
            </p:cNvSpPr>
            <p:nvPr/>
          </p:nvSpPr>
          <p:spPr bwMode="auto">
            <a:xfrm>
              <a:off x="7296" y="3314"/>
              <a:ext cx="2269" cy="3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植物细胞有，主要成分是纤维素和果胶；动物细胞无</a:t>
              </a:r>
              <a:endPar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
        <p:nvSpPr>
          <p:cNvPr id="16" name="矩形 16"/>
          <p:cNvSpPr>
            <a:spLocks noChangeArrowheads="1"/>
          </p:cNvSpPr>
          <p:nvPr/>
        </p:nvSpPr>
        <p:spPr bwMode="auto">
          <a:xfrm>
            <a:off x="5782723" y="1178442"/>
            <a:ext cx="1382712" cy="347662"/>
          </a:xfrm>
          <a:prstGeom prst="rect">
            <a:avLst/>
          </a:prstGeom>
          <a:solidFill>
            <a:schemeClr val="accent1"/>
          </a:solidFill>
          <a:ln w="25400">
            <a:solidFill>
              <a:srgbClr val="89A4A7"/>
            </a:solidFill>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细胞器</a:t>
            </a:r>
            <a:endParaRPr kumimoji="0" lang="zh-CN" altLang="en-US"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p:txBody>
      </p:sp>
      <p:grpSp>
        <p:nvGrpSpPr>
          <p:cNvPr id="17" name="组合 16"/>
          <p:cNvGrpSpPr/>
          <p:nvPr/>
        </p:nvGrpSpPr>
        <p:grpSpPr bwMode="auto">
          <a:xfrm>
            <a:off x="3544995" y="2102596"/>
            <a:ext cx="3108325" cy="2286000"/>
            <a:chOff x="4705" y="3925"/>
            <a:chExt cx="4895" cy="3600"/>
          </a:xfrm>
          <a:noFill/>
        </p:grpSpPr>
        <p:sp>
          <p:nvSpPr>
            <p:cNvPr id="18" name="TextBox 19"/>
            <p:cNvSpPr txBox="1">
              <a:spLocks noChangeArrowheads="1"/>
            </p:cNvSpPr>
            <p:nvPr/>
          </p:nvSpPr>
          <p:spPr bwMode="auto">
            <a:xfrm>
              <a:off x="4705" y="3925"/>
              <a:ext cx="2285" cy="18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有核糖体，无其他细胞器</a:t>
              </a:r>
              <a:endPar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9" name="TextBox 20"/>
            <p:cNvSpPr txBox="1">
              <a:spLocks noChangeArrowheads="1"/>
            </p:cNvSpPr>
            <p:nvPr/>
          </p:nvSpPr>
          <p:spPr bwMode="auto">
            <a:xfrm>
              <a:off x="7313" y="3925"/>
              <a:ext cx="2287" cy="3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有核糖体和其他细胞器</a:t>
              </a:r>
              <a:endParaRPr kumimoji="0" lang="en-US" altLang="zh-CN"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
        <p:nvSpPr>
          <p:cNvPr id="20" name="矩形 22"/>
          <p:cNvSpPr>
            <a:spLocks noChangeArrowheads="1"/>
          </p:cNvSpPr>
          <p:nvPr/>
        </p:nvSpPr>
        <p:spPr bwMode="auto">
          <a:xfrm>
            <a:off x="1028832" y="1178442"/>
            <a:ext cx="1485900" cy="358775"/>
          </a:xfrm>
          <a:prstGeom prst="rect">
            <a:avLst/>
          </a:prstGeom>
          <a:solidFill>
            <a:schemeClr val="accent1"/>
          </a:solidFill>
          <a:ln w="25400">
            <a:solidFill>
              <a:srgbClr val="89A4A7"/>
            </a:solidFill>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根本区别</a:t>
            </a:r>
            <a:endParaRPr kumimoji="0" lang="zh-CN" altLang="en-US"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p:txBody>
      </p:sp>
      <p:grpSp>
        <p:nvGrpSpPr>
          <p:cNvPr id="21" name="组合 20"/>
          <p:cNvGrpSpPr/>
          <p:nvPr/>
        </p:nvGrpSpPr>
        <p:grpSpPr bwMode="auto">
          <a:xfrm>
            <a:off x="3571983" y="2148634"/>
            <a:ext cx="3119437" cy="2308468"/>
            <a:chOff x="4688" y="4318"/>
            <a:chExt cx="4912" cy="3635"/>
          </a:xfrm>
          <a:noFill/>
        </p:grpSpPr>
        <p:sp>
          <p:nvSpPr>
            <p:cNvPr id="22" name="TextBox 23"/>
            <p:cNvSpPr txBox="1">
              <a:spLocks noChangeArrowheads="1"/>
            </p:cNvSpPr>
            <p:nvPr/>
          </p:nvSpPr>
          <p:spPr bwMode="auto">
            <a:xfrm>
              <a:off x="4688" y="4318"/>
              <a:ext cx="2381" cy="30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无以核膜为界限的细胞核</a:t>
              </a:r>
              <a:r>
                <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只有拟核</a:t>
              </a:r>
              <a:endPar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无染色体</a:t>
              </a:r>
              <a:r>
                <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endPar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3" name="TextBox 24"/>
            <p:cNvSpPr txBox="1">
              <a:spLocks noChangeArrowheads="1"/>
            </p:cNvSpPr>
            <p:nvPr/>
          </p:nvSpPr>
          <p:spPr bwMode="auto">
            <a:xfrm>
              <a:off x="7221" y="4318"/>
              <a:ext cx="2379" cy="36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有以核膜为界限的真正细胞核</a:t>
              </a:r>
              <a:endPar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有染色体</a:t>
              </a:r>
              <a:r>
                <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endPar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4" name="矩形 25"/>
          <p:cNvSpPr>
            <a:spLocks noChangeArrowheads="1"/>
          </p:cNvSpPr>
          <p:nvPr/>
        </p:nvSpPr>
        <p:spPr bwMode="auto">
          <a:xfrm>
            <a:off x="8134269" y="1178442"/>
            <a:ext cx="3204291" cy="413463"/>
          </a:xfrm>
          <a:prstGeom prst="rect">
            <a:avLst/>
          </a:prstGeom>
          <a:solidFill>
            <a:schemeClr val="accent1"/>
          </a:solidFill>
          <a:ln w="25400">
            <a:solidFill>
              <a:srgbClr val="89A4A7"/>
            </a:solidFill>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DNA</a:t>
            </a:r>
            <a:r>
              <a:rPr kumimoji="0" lang="zh-CN" altLang="en-US"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存在部位及形式</a:t>
            </a:r>
            <a:endParaRPr kumimoji="0" lang="zh-CN" altLang="en-US"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p:txBody>
      </p:sp>
      <p:grpSp>
        <p:nvGrpSpPr>
          <p:cNvPr id="25" name="组合 24"/>
          <p:cNvGrpSpPr/>
          <p:nvPr/>
        </p:nvGrpSpPr>
        <p:grpSpPr bwMode="auto">
          <a:xfrm>
            <a:off x="3436141" y="2242296"/>
            <a:ext cx="3469544" cy="2677441"/>
            <a:chOff x="4664" y="4813"/>
            <a:chExt cx="4498" cy="4216"/>
          </a:xfrm>
          <a:noFill/>
        </p:grpSpPr>
        <p:sp>
          <p:nvSpPr>
            <p:cNvPr id="26" name="TextBox 26"/>
            <p:cNvSpPr txBox="1">
              <a:spLocks noChangeArrowheads="1"/>
            </p:cNvSpPr>
            <p:nvPr/>
          </p:nvSpPr>
          <p:spPr bwMode="auto">
            <a:xfrm>
              <a:off x="4664" y="4833"/>
              <a:ext cx="2285" cy="3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拟核：</a:t>
              </a:r>
              <a:endPar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大型环状</a:t>
              </a:r>
              <a:endPar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质粒：</a:t>
              </a:r>
              <a:endPar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小型环状</a:t>
              </a:r>
              <a:endPar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7" name="TextBox 27"/>
            <p:cNvSpPr txBox="1">
              <a:spLocks noChangeArrowheads="1"/>
            </p:cNvSpPr>
            <p:nvPr/>
          </p:nvSpPr>
          <p:spPr bwMode="auto">
            <a:xfrm>
              <a:off x="6915" y="4813"/>
              <a:ext cx="2247" cy="42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细胞核：</a:t>
              </a:r>
              <a:endPar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和蛋白质形成染色体</a:t>
              </a:r>
              <a:endPar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细胞质：</a:t>
              </a:r>
              <a:endPar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线粒体和叶绿体</a:t>
              </a:r>
              <a:endPar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8" name="矩形 28"/>
          <p:cNvSpPr>
            <a:spLocks noChangeArrowheads="1"/>
          </p:cNvSpPr>
          <p:nvPr/>
        </p:nvSpPr>
        <p:spPr bwMode="auto">
          <a:xfrm>
            <a:off x="3505332" y="5900823"/>
            <a:ext cx="1473200" cy="333375"/>
          </a:xfrm>
          <a:prstGeom prst="rect">
            <a:avLst/>
          </a:prstGeom>
          <a:solidFill>
            <a:schemeClr val="accent1"/>
          </a:solidFill>
          <a:ln w="25400">
            <a:solidFill>
              <a:srgbClr val="89A4A7"/>
            </a:solidFill>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分裂方式</a:t>
            </a:r>
            <a:endParaRPr kumimoji="0" lang="zh-CN" altLang="en-US"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p:txBody>
      </p:sp>
      <p:grpSp>
        <p:nvGrpSpPr>
          <p:cNvPr id="29" name="组合 28"/>
          <p:cNvGrpSpPr/>
          <p:nvPr/>
        </p:nvGrpSpPr>
        <p:grpSpPr bwMode="auto">
          <a:xfrm>
            <a:off x="3544999" y="2242293"/>
            <a:ext cx="3360713" cy="2308306"/>
            <a:chOff x="4625" y="5425"/>
            <a:chExt cx="5293" cy="3636"/>
          </a:xfrm>
          <a:noFill/>
        </p:grpSpPr>
        <p:sp>
          <p:nvSpPr>
            <p:cNvPr id="30" name="TextBox 29"/>
            <p:cNvSpPr txBox="1">
              <a:spLocks noChangeArrowheads="1"/>
            </p:cNvSpPr>
            <p:nvPr/>
          </p:nvSpPr>
          <p:spPr bwMode="auto">
            <a:xfrm>
              <a:off x="4625" y="5425"/>
              <a:ext cx="2285" cy="30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二分裂（不同于无丝分裂）</a:t>
              </a:r>
              <a:endPar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1" name="TextBox 30"/>
            <p:cNvSpPr txBox="1">
              <a:spLocks noChangeArrowheads="1"/>
            </p:cNvSpPr>
            <p:nvPr/>
          </p:nvSpPr>
          <p:spPr bwMode="auto">
            <a:xfrm>
              <a:off x="7162" y="5425"/>
              <a:ext cx="2756" cy="3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体细胞：</a:t>
              </a:r>
              <a:endPar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有丝分裂为主，还有无丝分裂</a:t>
              </a:r>
              <a:endPar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性细胞：</a:t>
              </a:r>
              <a:endPar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减数分裂</a:t>
              </a:r>
              <a:endPar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2" name="矩形 31"/>
          <p:cNvSpPr>
            <a:spLocks noChangeArrowheads="1"/>
          </p:cNvSpPr>
          <p:nvPr/>
        </p:nvSpPr>
        <p:spPr bwMode="auto">
          <a:xfrm>
            <a:off x="1157012" y="5877455"/>
            <a:ext cx="1848402" cy="392041"/>
          </a:xfrm>
          <a:prstGeom prst="rect">
            <a:avLst/>
          </a:prstGeom>
          <a:solidFill>
            <a:schemeClr val="accent1"/>
          </a:solidFill>
          <a:ln w="25400">
            <a:solidFill>
              <a:srgbClr val="89A4A7"/>
            </a:solidFill>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转录和翻译</a:t>
            </a:r>
            <a:endParaRPr kumimoji="0" lang="zh-CN" altLang="en-US"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p:txBody>
      </p:sp>
      <p:grpSp>
        <p:nvGrpSpPr>
          <p:cNvPr id="33" name="组合 32"/>
          <p:cNvGrpSpPr/>
          <p:nvPr/>
        </p:nvGrpSpPr>
        <p:grpSpPr bwMode="auto">
          <a:xfrm>
            <a:off x="3541820" y="2293096"/>
            <a:ext cx="3119438" cy="2651125"/>
            <a:chOff x="4640" y="6565"/>
            <a:chExt cx="4913" cy="4176"/>
          </a:xfrm>
          <a:noFill/>
        </p:grpSpPr>
        <p:sp>
          <p:nvSpPr>
            <p:cNvPr id="34" name="TextBox 33"/>
            <p:cNvSpPr txBox="1">
              <a:spLocks noChangeArrowheads="1"/>
            </p:cNvSpPr>
            <p:nvPr/>
          </p:nvSpPr>
          <p:spPr bwMode="auto">
            <a:xfrm>
              <a:off x="4640" y="6565"/>
              <a:ext cx="2285" cy="24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转录、翻译可同时进行</a:t>
              </a:r>
              <a:endPar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5" name="TextBox 34"/>
            <p:cNvSpPr txBox="1">
              <a:spLocks noChangeArrowheads="1"/>
            </p:cNvSpPr>
            <p:nvPr/>
          </p:nvSpPr>
          <p:spPr bwMode="auto">
            <a:xfrm>
              <a:off x="7265" y="6565"/>
              <a:ext cx="2288" cy="4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转录在核内，翻译在细胞质</a:t>
              </a:r>
              <a:r>
                <a:rPr kumimoji="0" lang="en-US" altLang="zh-CN"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r>
              <a:r>
                <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核糖体</a:t>
              </a:r>
              <a:r>
                <a:rPr kumimoji="0" lang="en-US" altLang="zh-CN"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r>
              <a:r>
                <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内</a:t>
              </a:r>
              <a:endParaRPr kumimoji="0" lang="en-US" altLang="zh-CN"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
        <p:nvSpPr>
          <p:cNvPr id="36" name="矩形 35"/>
          <p:cNvSpPr>
            <a:spLocks noChangeArrowheads="1"/>
          </p:cNvSpPr>
          <p:nvPr/>
        </p:nvSpPr>
        <p:spPr bwMode="auto">
          <a:xfrm>
            <a:off x="5571994" y="5879629"/>
            <a:ext cx="2692845" cy="354569"/>
          </a:xfrm>
          <a:prstGeom prst="rect">
            <a:avLst/>
          </a:prstGeom>
          <a:solidFill>
            <a:schemeClr val="accent1"/>
          </a:solidFill>
          <a:ln w="25400">
            <a:solidFill>
              <a:srgbClr val="89A4A7"/>
            </a:solidFill>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是否遵循遗传规律</a:t>
            </a:r>
            <a:endParaRPr kumimoji="0" lang="zh-CN" altLang="en-US"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p:txBody>
      </p:sp>
      <p:grpSp>
        <p:nvGrpSpPr>
          <p:cNvPr id="37" name="组合 36"/>
          <p:cNvGrpSpPr/>
          <p:nvPr/>
        </p:nvGrpSpPr>
        <p:grpSpPr bwMode="auto">
          <a:xfrm>
            <a:off x="3570395" y="2315321"/>
            <a:ext cx="3119438" cy="1920875"/>
            <a:chOff x="4705" y="7300"/>
            <a:chExt cx="4913" cy="3024"/>
          </a:xfrm>
          <a:noFill/>
        </p:grpSpPr>
        <p:sp>
          <p:nvSpPr>
            <p:cNvPr id="38" name="TextBox 36"/>
            <p:cNvSpPr txBox="1">
              <a:spLocks noChangeArrowheads="1"/>
            </p:cNvSpPr>
            <p:nvPr/>
          </p:nvSpPr>
          <p:spPr bwMode="auto">
            <a:xfrm>
              <a:off x="4705" y="7300"/>
              <a:ext cx="2285" cy="18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不遵循孟德尔遗传规律</a:t>
              </a:r>
              <a:endPar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9" name="TextBox 37"/>
            <p:cNvSpPr txBox="1">
              <a:spLocks noChangeArrowheads="1"/>
            </p:cNvSpPr>
            <p:nvPr/>
          </p:nvSpPr>
          <p:spPr bwMode="auto">
            <a:xfrm>
              <a:off x="7333" y="7300"/>
              <a:ext cx="2285" cy="30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遵循孟德尔遗传规律（有性生殖）</a:t>
              </a:r>
              <a:endParaRPr kumimoji="0" lang="en-US" altLang="zh-CN"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
        <p:nvSpPr>
          <p:cNvPr id="40" name="矩形 38"/>
          <p:cNvSpPr>
            <a:spLocks noChangeArrowheads="1"/>
          </p:cNvSpPr>
          <p:nvPr/>
        </p:nvSpPr>
        <p:spPr bwMode="auto">
          <a:xfrm>
            <a:off x="8875618" y="5906642"/>
            <a:ext cx="2462942" cy="327556"/>
          </a:xfrm>
          <a:prstGeom prst="rect">
            <a:avLst/>
          </a:prstGeom>
          <a:solidFill>
            <a:schemeClr val="accent1"/>
          </a:solidFill>
          <a:ln w="25400">
            <a:solidFill>
              <a:srgbClr val="89A4A7"/>
            </a:solidFill>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可遗传变异来源</a:t>
            </a:r>
            <a:endParaRPr kumimoji="0" lang="zh-CN" altLang="en-US"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p:txBody>
      </p:sp>
      <p:grpSp>
        <p:nvGrpSpPr>
          <p:cNvPr id="41" name="组合 40"/>
          <p:cNvGrpSpPr/>
          <p:nvPr/>
        </p:nvGrpSpPr>
        <p:grpSpPr bwMode="auto">
          <a:xfrm>
            <a:off x="3478320" y="2328021"/>
            <a:ext cx="3275013" cy="1555750"/>
            <a:chOff x="4562" y="8111"/>
            <a:chExt cx="5157" cy="2448"/>
          </a:xfrm>
          <a:noFill/>
        </p:grpSpPr>
        <p:sp>
          <p:nvSpPr>
            <p:cNvPr id="42" name="TextBox 39"/>
            <p:cNvSpPr txBox="1">
              <a:spLocks noChangeArrowheads="1"/>
            </p:cNvSpPr>
            <p:nvPr/>
          </p:nvSpPr>
          <p:spPr bwMode="auto">
            <a:xfrm>
              <a:off x="4562" y="8162"/>
              <a:ext cx="2285" cy="18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基因突变</a:t>
              </a:r>
              <a:endPar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43" name="TextBox 40"/>
            <p:cNvSpPr txBox="1">
              <a:spLocks noChangeArrowheads="1"/>
            </p:cNvSpPr>
            <p:nvPr/>
          </p:nvSpPr>
          <p:spPr bwMode="auto">
            <a:xfrm>
              <a:off x="7434" y="8111"/>
              <a:ext cx="2285" cy="24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基因突变、染色体变异和基因重组</a:t>
              </a:r>
              <a:endPar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cxnSp>
        <p:nvCxnSpPr>
          <p:cNvPr id="44" name="直接连接符 43"/>
          <p:cNvCxnSpPr/>
          <p:nvPr/>
        </p:nvCxnSpPr>
        <p:spPr>
          <a:xfrm flipV="1">
            <a:off x="5046623" y="2051796"/>
            <a:ext cx="41679" cy="375832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sp>
        <p:nvSpPr>
          <p:cNvPr id="46" name="straight-up-arrow_56749"/>
          <p:cNvSpPr>
            <a:spLocks noChangeAspect="1"/>
          </p:cNvSpPr>
          <p:nvPr/>
        </p:nvSpPr>
        <p:spPr bwMode="auto">
          <a:xfrm>
            <a:off x="10691921" y="1716909"/>
            <a:ext cx="374191" cy="609685"/>
          </a:xfrm>
          <a:custGeom>
            <a:avLst/>
            <a:gdLst>
              <a:gd name="T0" fmla="*/ 402 w 1021"/>
              <a:gd name="T1" fmla="*/ 1666 h 1666"/>
              <a:gd name="T2" fmla="*/ 618 w 1021"/>
              <a:gd name="T3" fmla="*/ 1666 h 1666"/>
              <a:gd name="T4" fmla="*/ 705 w 1021"/>
              <a:gd name="T5" fmla="*/ 1584 h 1666"/>
              <a:gd name="T6" fmla="*/ 705 w 1021"/>
              <a:gd name="T7" fmla="*/ 765 h 1666"/>
              <a:gd name="T8" fmla="*/ 778 w 1021"/>
              <a:gd name="T9" fmla="*/ 680 h 1666"/>
              <a:gd name="T10" fmla="*/ 916 w 1021"/>
              <a:gd name="T11" fmla="*/ 680 h 1666"/>
              <a:gd name="T12" fmla="*/ 980 w 1021"/>
              <a:gd name="T13" fmla="*/ 552 h 1666"/>
              <a:gd name="T14" fmla="*/ 568 w 1021"/>
              <a:gd name="T15" fmla="*/ 41 h 1666"/>
              <a:gd name="T16" fmla="*/ 441 w 1021"/>
              <a:gd name="T17" fmla="*/ 41 h 1666"/>
              <a:gd name="T18" fmla="*/ 41 w 1021"/>
              <a:gd name="T19" fmla="*/ 553 h 1666"/>
              <a:gd name="T20" fmla="*/ 104 w 1021"/>
              <a:gd name="T21" fmla="*/ 680 h 1666"/>
              <a:gd name="T22" fmla="*/ 241 w 1021"/>
              <a:gd name="T23" fmla="*/ 680 h 1666"/>
              <a:gd name="T24" fmla="*/ 316 w 1021"/>
              <a:gd name="T25" fmla="*/ 765 h 1666"/>
              <a:gd name="T26" fmla="*/ 316 w 1021"/>
              <a:gd name="T27" fmla="*/ 1585 h 1666"/>
              <a:gd name="T28" fmla="*/ 402 w 1021"/>
              <a:gd name="T29" fmla="*/ 1666 h 1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1" h="1666">
                <a:moveTo>
                  <a:pt x="402" y="1666"/>
                </a:moveTo>
                <a:lnTo>
                  <a:pt x="618" y="1666"/>
                </a:lnTo>
                <a:cubicBezTo>
                  <a:pt x="662" y="1666"/>
                  <a:pt x="705" y="1629"/>
                  <a:pt x="705" y="1584"/>
                </a:cubicBezTo>
                <a:lnTo>
                  <a:pt x="705" y="765"/>
                </a:lnTo>
                <a:cubicBezTo>
                  <a:pt x="705" y="721"/>
                  <a:pt x="734" y="680"/>
                  <a:pt x="778" y="680"/>
                </a:cubicBezTo>
                <a:lnTo>
                  <a:pt x="916" y="680"/>
                </a:lnTo>
                <a:cubicBezTo>
                  <a:pt x="982" y="680"/>
                  <a:pt x="1021" y="605"/>
                  <a:pt x="980" y="552"/>
                </a:cubicBezTo>
                <a:lnTo>
                  <a:pt x="568" y="41"/>
                </a:lnTo>
                <a:cubicBezTo>
                  <a:pt x="536" y="0"/>
                  <a:pt x="473" y="0"/>
                  <a:pt x="441" y="41"/>
                </a:cubicBezTo>
                <a:lnTo>
                  <a:pt x="41" y="553"/>
                </a:lnTo>
                <a:cubicBezTo>
                  <a:pt x="0" y="605"/>
                  <a:pt x="37" y="680"/>
                  <a:pt x="104" y="680"/>
                </a:cubicBezTo>
                <a:lnTo>
                  <a:pt x="241" y="680"/>
                </a:lnTo>
                <a:cubicBezTo>
                  <a:pt x="285" y="680"/>
                  <a:pt x="316" y="721"/>
                  <a:pt x="316" y="765"/>
                </a:cubicBezTo>
                <a:lnTo>
                  <a:pt x="316" y="1585"/>
                </a:lnTo>
                <a:cubicBezTo>
                  <a:pt x="317" y="1629"/>
                  <a:pt x="357" y="1666"/>
                  <a:pt x="402" y="1666"/>
                </a:cubicBezTo>
                <a:close/>
              </a:path>
            </a:pathLst>
          </a:custGeom>
          <a:solidFill>
            <a:schemeClr val="accent1"/>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000"/>
                                        <p:tgtEl>
                                          <p:spTgt spid="24"/>
                                        </p:tgtEl>
                                      </p:cBhvr>
                                    </p:animEffect>
                                    <p:anim calcmode="lin" valueType="num">
                                      <p:cBhvr>
                                        <p:cTn id="41" dur="1000" fill="hold"/>
                                        <p:tgtEl>
                                          <p:spTgt spid="24"/>
                                        </p:tgtEl>
                                        <p:attrNameLst>
                                          <p:attrName>ppt_x</p:attrName>
                                        </p:attrNameLst>
                                      </p:cBhvr>
                                      <p:tavLst>
                                        <p:tav tm="0">
                                          <p:val>
                                            <p:strVal val="#ppt_x"/>
                                          </p:val>
                                        </p:tav>
                                        <p:tav tm="100000">
                                          <p:val>
                                            <p:strVal val="#ppt_x"/>
                                          </p:val>
                                        </p:tav>
                                      </p:tavLst>
                                    </p:anim>
                                    <p:anim calcmode="lin" valueType="num">
                                      <p:cBhvr>
                                        <p:cTn id="42" dur="1000" fill="hold"/>
                                        <p:tgtEl>
                                          <p:spTgt spid="2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1000"/>
                                        <p:tgtEl>
                                          <p:spTgt spid="40"/>
                                        </p:tgtEl>
                                      </p:cBhvr>
                                    </p:animEffect>
                                    <p:anim calcmode="lin" valueType="num">
                                      <p:cBhvr>
                                        <p:cTn id="46" dur="1000" fill="hold"/>
                                        <p:tgtEl>
                                          <p:spTgt spid="40"/>
                                        </p:tgtEl>
                                        <p:attrNameLst>
                                          <p:attrName>ppt_x</p:attrName>
                                        </p:attrNameLst>
                                      </p:cBhvr>
                                      <p:tavLst>
                                        <p:tav tm="0">
                                          <p:val>
                                            <p:strVal val="#ppt_x"/>
                                          </p:val>
                                        </p:tav>
                                        <p:tav tm="100000">
                                          <p:val>
                                            <p:strVal val="#ppt_x"/>
                                          </p:val>
                                        </p:tav>
                                      </p:tavLst>
                                    </p:anim>
                                    <p:anim calcmode="lin" valueType="num">
                                      <p:cBhvr>
                                        <p:cTn id="47" dur="1000" fill="hold"/>
                                        <p:tgtEl>
                                          <p:spTgt spid="4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1000"/>
                                        <p:tgtEl>
                                          <p:spTgt spid="36"/>
                                        </p:tgtEl>
                                      </p:cBhvr>
                                    </p:animEffect>
                                    <p:anim calcmode="lin" valueType="num">
                                      <p:cBhvr>
                                        <p:cTn id="51" dur="1000" fill="hold"/>
                                        <p:tgtEl>
                                          <p:spTgt spid="36"/>
                                        </p:tgtEl>
                                        <p:attrNameLst>
                                          <p:attrName>ppt_x</p:attrName>
                                        </p:attrNameLst>
                                      </p:cBhvr>
                                      <p:tavLst>
                                        <p:tav tm="0">
                                          <p:val>
                                            <p:strVal val="#ppt_x"/>
                                          </p:val>
                                        </p:tav>
                                        <p:tav tm="100000">
                                          <p:val>
                                            <p:strVal val="#ppt_x"/>
                                          </p:val>
                                        </p:tav>
                                      </p:tavLst>
                                    </p:anim>
                                    <p:anim calcmode="lin" valueType="num">
                                      <p:cBhvr>
                                        <p:cTn id="52" dur="1000" fill="hold"/>
                                        <p:tgtEl>
                                          <p:spTgt spid="3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anim calcmode="lin" valueType="num">
                                      <p:cBhvr>
                                        <p:cTn id="56" dur="1000" fill="hold"/>
                                        <p:tgtEl>
                                          <p:spTgt spid="32"/>
                                        </p:tgtEl>
                                        <p:attrNameLst>
                                          <p:attrName>ppt_x</p:attrName>
                                        </p:attrNameLst>
                                      </p:cBhvr>
                                      <p:tavLst>
                                        <p:tav tm="0">
                                          <p:val>
                                            <p:strVal val="#ppt_x"/>
                                          </p:val>
                                        </p:tav>
                                        <p:tav tm="100000">
                                          <p:val>
                                            <p:strVal val="#ppt_x"/>
                                          </p:val>
                                        </p:tav>
                                      </p:tavLst>
                                    </p:anim>
                                    <p:anim calcmode="lin" valueType="num">
                                      <p:cBhvr>
                                        <p:cTn id="57" dur="1000" fill="hold"/>
                                        <p:tgtEl>
                                          <p:spTgt spid="3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1000"/>
                                        <p:tgtEl>
                                          <p:spTgt spid="28"/>
                                        </p:tgtEl>
                                      </p:cBhvr>
                                    </p:animEffect>
                                    <p:anim calcmode="lin" valueType="num">
                                      <p:cBhvr>
                                        <p:cTn id="61" dur="1000" fill="hold"/>
                                        <p:tgtEl>
                                          <p:spTgt spid="28"/>
                                        </p:tgtEl>
                                        <p:attrNameLst>
                                          <p:attrName>ppt_x</p:attrName>
                                        </p:attrNameLst>
                                      </p:cBhvr>
                                      <p:tavLst>
                                        <p:tav tm="0">
                                          <p:val>
                                            <p:strVal val="#ppt_x"/>
                                          </p:val>
                                        </p:tav>
                                        <p:tav tm="100000">
                                          <p:val>
                                            <p:strVal val="#ppt_x"/>
                                          </p:val>
                                        </p:tav>
                                      </p:tavLst>
                                    </p:anim>
                                    <p:anim calcmode="lin" valueType="num">
                                      <p:cBhvr>
                                        <p:cTn id="62" dur="1000" fill="hold"/>
                                        <p:tgtEl>
                                          <p:spTgt spid="28"/>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1000"/>
                                        <p:tgtEl>
                                          <p:spTgt spid="8"/>
                                        </p:tgtEl>
                                      </p:cBhvr>
                                    </p:animEffect>
                                    <p:anim calcmode="lin" valueType="num">
                                      <p:cBhvr>
                                        <p:cTn id="66" dur="1000" fill="hold"/>
                                        <p:tgtEl>
                                          <p:spTgt spid="8"/>
                                        </p:tgtEl>
                                        <p:attrNameLst>
                                          <p:attrName>ppt_x</p:attrName>
                                        </p:attrNameLst>
                                      </p:cBhvr>
                                      <p:tavLst>
                                        <p:tav tm="0">
                                          <p:val>
                                            <p:strVal val="#ppt_x"/>
                                          </p:val>
                                        </p:tav>
                                        <p:tav tm="100000">
                                          <p:val>
                                            <p:strVal val="#ppt_x"/>
                                          </p:val>
                                        </p:tav>
                                      </p:tavLst>
                                    </p:anim>
                                    <p:anim calcmode="lin" valueType="num">
                                      <p:cBhvr>
                                        <p:cTn id="67" dur="1000" fill="hold"/>
                                        <p:tgtEl>
                                          <p:spTgt spid="8"/>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1000"/>
                                        <p:tgtEl>
                                          <p:spTgt spid="9"/>
                                        </p:tgtEl>
                                      </p:cBhvr>
                                    </p:animEffect>
                                    <p:anim calcmode="lin" valueType="num">
                                      <p:cBhvr>
                                        <p:cTn id="71" dur="1000" fill="hold"/>
                                        <p:tgtEl>
                                          <p:spTgt spid="9"/>
                                        </p:tgtEl>
                                        <p:attrNameLst>
                                          <p:attrName>ppt_x</p:attrName>
                                        </p:attrNameLst>
                                      </p:cBhvr>
                                      <p:tavLst>
                                        <p:tav tm="0">
                                          <p:val>
                                            <p:strVal val="#ppt_x"/>
                                          </p:val>
                                        </p:tav>
                                        <p:tav tm="100000">
                                          <p:val>
                                            <p:strVal val="#ppt_x"/>
                                          </p:val>
                                        </p:tav>
                                      </p:tavLst>
                                    </p:anim>
                                    <p:anim calcmode="lin" valueType="num">
                                      <p:cBhvr>
                                        <p:cTn id="72" dur="1000" fill="hold"/>
                                        <p:tgtEl>
                                          <p:spTgt spid="9"/>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1000"/>
                                        <p:tgtEl>
                                          <p:spTgt spid="6"/>
                                        </p:tgtEl>
                                      </p:cBhvr>
                                    </p:animEffect>
                                    <p:anim calcmode="lin" valueType="num">
                                      <p:cBhvr>
                                        <p:cTn id="76" dur="1000" fill="hold"/>
                                        <p:tgtEl>
                                          <p:spTgt spid="6"/>
                                        </p:tgtEl>
                                        <p:attrNameLst>
                                          <p:attrName>ppt_x</p:attrName>
                                        </p:attrNameLst>
                                      </p:cBhvr>
                                      <p:tavLst>
                                        <p:tav tm="0">
                                          <p:val>
                                            <p:strVal val="#ppt_x"/>
                                          </p:val>
                                        </p:tav>
                                        <p:tav tm="100000">
                                          <p:val>
                                            <p:strVal val="#ppt_x"/>
                                          </p:val>
                                        </p:tav>
                                      </p:tavLst>
                                    </p:anim>
                                    <p:anim calcmode="lin" valueType="num">
                                      <p:cBhvr>
                                        <p:cTn id="77" dur="1000" fill="hold"/>
                                        <p:tgtEl>
                                          <p:spTgt spid="6"/>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fade">
                                      <p:cBhvr>
                                        <p:cTn id="80" dur="1000"/>
                                        <p:tgtEl>
                                          <p:spTgt spid="7"/>
                                        </p:tgtEl>
                                      </p:cBhvr>
                                    </p:animEffect>
                                    <p:anim calcmode="lin" valueType="num">
                                      <p:cBhvr>
                                        <p:cTn id="81" dur="1000" fill="hold"/>
                                        <p:tgtEl>
                                          <p:spTgt spid="7"/>
                                        </p:tgtEl>
                                        <p:attrNameLst>
                                          <p:attrName>ppt_x</p:attrName>
                                        </p:attrNameLst>
                                      </p:cBhvr>
                                      <p:tavLst>
                                        <p:tav tm="0">
                                          <p:val>
                                            <p:strVal val="#ppt_x"/>
                                          </p:val>
                                        </p:tav>
                                        <p:tav tm="100000">
                                          <p:val>
                                            <p:strVal val="#ppt_x"/>
                                          </p:val>
                                        </p:tav>
                                      </p:tavLst>
                                    </p:anim>
                                    <p:anim calcmode="lin" valueType="num">
                                      <p:cBhvr>
                                        <p:cTn id="82" dur="1000" fill="hold"/>
                                        <p:tgtEl>
                                          <p:spTgt spid="7"/>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fade">
                                      <p:cBhvr>
                                        <p:cTn id="85" dur="1000"/>
                                        <p:tgtEl>
                                          <p:spTgt spid="44"/>
                                        </p:tgtEl>
                                      </p:cBhvr>
                                    </p:animEffect>
                                    <p:anim calcmode="lin" valueType="num">
                                      <p:cBhvr>
                                        <p:cTn id="86" dur="1000" fill="hold"/>
                                        <p:tgtEl>
                                          <p:spTgt spid="44"/>
                                        </p:tgtEl>
                                        <p:attrNameLst>
                                          <p:attrName>ppt_x</p:attrName>
                                        </p:attrNameLst>
                                      </p:cBhvr>
                                      <p:tavLst>
                                        <p:tav tm="0">
                                          <p:val>
                                            <p:strVal val="#ppt_x"/>
                                          </p:val>
                                        </p:tav>
                                        <p:tav tm="100000">
                                          <p:val>
                                            <p:strVal val="#ppt_x"/>
                                          </p:val>
                                        </p:tav>
                                      </p:tavLst>
                                    </p:anim>
                                    <p:anim calcmode="lin" valueType="num">
                                      <p:cBhvr>
                                        <p:cTn id="87" dur="1000" fill="hold"/>
                                        <p:tgtEl>
                                          <p:spTgt spid="44"/>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1000"/>
                                        <p:tgtEl>
                                          <p:spTgt spid="11"/>
                                        </p:tgtEl>
                                      </p:cBhvr>
                                    </p:animEffect>
                                    <p:anim calcmode="lin" valueType="num">
                                      <p:cBhvr>
                                        <p:cTn id="91" dur="1000" fill="hold"/>
                                        <p:tgtEl>
                                          <p:spTgt spid="11"/>
                                        </p:tgtEl>
                                        <p:attrNameLst>
                                          <p:attrName>ppt_x</p:attrName>
                                        </p:attrNameLst>
                                      </p:cBhvr>
                                      <p:tavLst>
                                        <p:tav tm="0">
                                          <p:val>
                                            <p:strVal val="#ppt_x"/>
                                          </p:val>
                                        </p:tav>
                                        <p:tav tm="100000">
                                          <p:val>
                                            <p:strVal val="#ppt_x"/>
                                          </p:val>
                                        </p:tav>
                                      </p:tavLst>
                                    </p:anim>
                                    <p:anim calcmode="lin" valueType="num">
                                      <p:cBhvr>
                                        <p:cTn id="92" dur="1000" fill="hold"/>
                                        <p:tgtEl>
                                          <p:spTgt spid="11"/>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10"/>
                                        </p:tgtEl>
                                        <p:attrNameLst>
                                          <p:attrName>style.visibility</p:attrName>
                                        </p:attrNameLst>
                                      </p:cBhvr>
                                      <p:to>
                                        <p:strVal val="visible"/>
                                      </p:to>
                                    </p:set>
                                    <p:animEffect transition="in" filter="fade">
                                      <p:cBhvr>
                                        <p:cTn id="95" dur="1000"/>
                                        <p:tgtEl>
                                          <p:spTgt spid="10"/>
                                        </p:tgtEl>
                                      </p:cBhvr>
                                    </p:animEffect>
                                    <p:anim calcmode="lin" valueType="num">
                                      <p:cBhvr>
                                        <p:cTn id="96" dur="1000" fill="hold"/>
                                        <p:tgtEl>
                                          <p:spTgt spid="10"/>
                                        </p:tgtEl>
                                        <p:attrNameLst>
                                          <p:attrName>ppt_x</p:attrName>
                                        </p:attrNameLst>
                                      </p:cBhvr>
                                      <p:tavLst>
                                        <p:tav tm="0">
                                          <p:val>
                                            <p:strVal val="#ppt_x"/>
                                          </p:val>
                                        </p:tav>
                                        <p:tav tm="100000">
                                          <p:val>
                                            <p:strVal val="#ppt_x"/>
                                          </p:val>
                                        </p:tav>
                                      </p:tavLst>
                                    </p:anim>
                                    <p:anim calcmode="lin" valueType="num">
                                      <p:cBhvr>
                                        <p:cTn id="97" dur="1000" fill="hold"/>
                                        <p:tgtEl>
                                          <p:spTgt spid="10"/>
                                        </p:tgtEl>
                                        <p:attrNameLst>
                                          <p:attrName>ppt_y</p:attrName>
                                        </p:attrNameLst>
                                      </p:cBhvr>
                                      <p:tavLst>
                                        <p:tav tm="0">
                                          <p:val>
                                            <p:strVal val="#ppt_y+.1"/>
                                          </p:val>
                                        </p:tav>
                                        <p:tav tm="100000">
                                          <p:val>
                                            <p:strVal val="#ppt_y"/>
                                          </p:val>
                                        </p:tav>
                                      </p:tavLst>
                                    </p:anim>
                                  </p:childTnLst>
                                </p:cTn>
                              </p:par>
                            </p:childTnLst>
                          </p:cTn>
                        </p:par>
                        <p:par>
                          <p:cTn id="98" fill="hold">
                            <p:stCondLst>
                              <p:cond delay="1000"/>
                            </p:stCondLst>
                            <p:childTnLst>
                              <p:par>
                                <p:cTn id="99" presetID="22" presetClass="entr" presetSubtype="4" repeatCount="4000" fill="hold" nodeType="afterEffect">
                                  <p:stCondLst>
                                    <p:cond delay="0"/>
                                  </p:stCondLst>
                                  <p:childTnLst>
                                    <p:set>
                                      <p:cBhvr>
                                        <p:cTn id="100" dur="1" fill="hold">
                                          <p:stCondLst>
                                            <p:cond delay="0"/>
                                          </p:stCondLst>
                                        </p:cTn>
                                        <p:tgtEl>
                                          <p:spTgt spid="46"/>
                                        </p:tgtEl>
                                        <p:attrNameLst>
                                          <p:attrName>style.visibility</p:attrName>
                                        </p:attrNameLst>
                                      </p:cBhvr>
                                      <p:to>
                                        <p:strVal val="visible"/>
                                      </p:to>
                                    </p:set>
                                    <p:animEffect transition="in" filter="wipe(down)">
                                      <p:cBhvr>
                                        <p:cTn id="101"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2" restart="whenNotActive" fill="hold" evtFilter="cancelBubble" nodeType="interactiveSeq">
                <p:stCondLst>
                  <p:cond evt="onClick" delay="0">
                    <p:tgtEl>
                      <p:spTgt spid="12"/>
                    </p:tgtEl>
                  </p:cond>
                </p:stCondLst>
                <p:endSync evt="end" delay="0">
                  <p:rtn val="all"/>
                </p:endSync>
                <p:childTnLst>
                  <p:par>
                    <p:cTn id="103" fill="hold">
                      <p:stCondLst>
                        <p:cond delay="0"/>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17"/>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21"/>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25"/>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29"/>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33"/>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37"/>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41"/>
                                        </p:tgtEl>
                                        <p:attrNameLst>
                                          <p:attrName>style.visibility</p:attrName>
                                        </p:attrNameLst>
                                      </p:cBhvr>
                                      <p:to>
                                        <p:strVal val="hidden"/>
                                      </p:to>
                                    </p:set>
                                  </p:childTnLst>
                                </p:cTn>
                              </p:par>
                            </p:childTnLst>
                          </p:cTn>
                        </p:par>
                        <p:par>
                          <p:cTn id="119" fill="hold">
                            <p:stCondLst>
                              <p:cond delay="0"/>
                            </p:stCondLst>
                            <p:childTnLst>
                              <p:par>
                                <p:cTn id="120" presetID="22" presetClass="entr" presetSubtype="1" fill="hold" nodeType="afterEffect">
                                  <p:stCondLst>
                                    <p:cond delay="0"/>
                                  </p:stCondLst>
                                  <p:childTnLst>
                                    <p:set>
                                      <p:cBhvr>
                                        <p:cTn id="121" dur="1" fill="hold">
                                          <p:stCondLst>
                                            <p:cond delay="0"/>
                                          </p:stCondLst>
                                        </p:cTn>
                                        <p:tgtEl>
                                          <p:spTgt spid="13"/>
                                        </p:tgtEl>
                                        <p:attrNameLst>
                                          <p:attrName>style.visibility</p:attrName>
                                        </p:attrNameLst>
                                      </p:cBhvr>
                                      <p:to>
                                        <p:strVal val="visible"/>
                                      </p:to>
                                    </p:set>
                                    <p:animEffect transition="in" filter="wipe(up)">
                                      <p:cBhvr>
                                        <p:cTn id="122" dur="1000"/>
                                        <p:tgtEl>
                                          <p:spTgt spid="13"/>
                                        </p:tgtEl>
                                      </p:cBhvr>
                                    </p:animEffect>
                                  </p:childTnLst>
                                </p:cTn>
                              </p:par>
                            </p:childTnLst>
                          </p:cTn>
                        </p:par>
                      </p:childTnLst>
                    </p:cTn>
                  </p:par>
                </p:childTnLst>
              </p:cTn>
              <p:nextCondLst>
                <p:cond evt="onClick" delay="0">
                  <p:tgtEl>
                    <p:spTgt spid="12"/>
                  </p:tgtEl>
                </p:cond>
              </p:nextCondLst>
            </p:seq>
            <p:seq concurrent="1" nextAc="seek">
              <p:cTn id="123" restart="whenNotActive" fill="hold" evtFilter="cancelBubble" nodeType="interactiveSeq">
                <p:stCondLst>
                  <p:cond evt="onClick" delay="0">
                    <p:tgtEl>
                      <p:spTgt spid="16"/>
                    </p:tgtEl>
                  </p:cond>
                </p:stCondLst>
                <p:endSync evt="end" delay="0">
                  <p:rtn val="all"/>
                </p:endSync>
                <p:childTnLst>
                  <p:par>
                    <p:cTn id="124" fill="hold">
                      <p:stCondLst>
                        <p:cond delay="0"/>
                      </p:stCondLst>
                      <p:childTnLst>
                        <p:par>
                          <p:cTn id="125" fill="hold">
                            <p:stCondLst>
                              <p:cond delay="0"/>
                            </p:stCondLst>
                            <p:childTnLst>
                              <p:par>
                                <p:cTn id="126" presetID="1" presetClass="exit" presetSubtype="0" fill="hold" nodeType="clickEffect">
                                  <p:stCondLst>
                                    <p:cond delay="0"/>
                                  </p:stCondLst>
                                  <p:childTnLst>
                                    <p:set>
                                      <p:cBhvr>
                                        <p:cTn id="127" dur="1" fill="hold">
                                          <p:stCondLst>
                                            <p:cond delay="0"/>
                                          </p:stCondLst>
                                        </p:cTn>
                                        <p:tgtEl>
                                          <p:spTgt spid="13"/>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21"/>
                                        </p:tgtEl>
                                        <p:attrNameLst>
                                          <p:attrName>style.visibility</p:attrName>
                                        </p:attrNameLst>
                                      </p:cBhvr>
                                      <p:to>
                                        <p:strVal val="hidden"/>
                                      </p:to>
                                    </p:set>
                                  </p:childTnLst>
                                </p:cTn>
                              </p:par>
                              <p:par>
                                <p:cTn id="130" presetID="1" presetClass="exit" presetSubtype="0" fill="hold" nodeType="withEffect">
                                  <p:stCondLst>
                                    <p:cond delay="0"/>
                                  </p:stCondLst>
                                  <p:childTnLst>
                                    <p:set>
                                      <p:cBhvr>
                                        <p:cTn id="131" dur="1" fill="hold">
                                          <p:stCondLst>
                                            <p:cond delay="0"/>
                                          </p:stCondLst>
                                        </p:cTn>
                                        <p:tgtEl>
                                          <p:spTgt spid="25"/>
                                        </p:tgtEl>
                                        <p:attrNameLst>
                                          <p:attrName>style.visibility</p:attrName>
                                        </p:attrNameLst>
                                      </p:cBhvr>
                                      <p:to>
                                        <p:strVal val="hidden"/>
                                      </p:to>
                                    </p:set>
                                  </p:childTnLst>
                                </p:cTn>
                              </p:par>
                              <p:par>
                                <p:cTn id="132" presetID="1" presetClass="exit" presetSubtype="0" fill="hold" nodeType="withEffect">
                                  <p:stCondLst>
                                    <p:cond delay="0"/>
                                  </p:stCondLst>
                                  <p:childTnLst>
                                    <p:set>
                                      <p:cBhvr>
                                        <p:cTn id="133" dur="1" fill="hold">
                                          <p:stCondLst>
                                            <p:cond delay="0"/>
                                          </p:stCondLst>
                                        </p:cTn>
                                        <p:tgtEl>
                                          <p:spTgt spid="29"/>
                                        </p:tgtEl>
                                        <p:attrNameLst>
                                          <p:attrName>style.visibility</p:attrName>
                                        </p:attrNameLst>
                                      </p:cBhvr>
                                      <p:to>
                                        <p:strVal val="hidden"/>
                                      </p:to>
                                    </p:set>
                                  </p:childTnLst>
                                </p:cTn>
                              </p:par>
                              <p:par>
                                <p:cTn id="134" presetID="1" presetClass="exit" presetSubtype="0" fill="hold" nodeType="withEffect">
                                  <p:stCondLst>
                                    <p:cond delay="0"/>
                                  </p:stCondLst>
                                  <p:childTnLst>
                                    <p:set>
                                      <p:cBhvr>
                                        <p:cTn id="135" dur="1" fill="hold">
                                          <p:stCondLst>
                                            <p:cond delay="0"/>
                                          </p:stCondLst>
                                        </p:cTn>
                                        <p:tgtEl>
                                          <p:spTgt spid="33"/>
                                        </p:tgtEl>
                                        <p:attrNameLst>
                                          <p:attrName>style.visibility</p:attrName>
                                        </p:attrNameLst>
                                      </p:cBhvr>
                                      <p:to>
                                        <p:strVal val="hidden"/>
                                      </p:to>
                                    </p:set>
                                  </p:childTnLst>
                                </p:cTn>
                              </p:par>
                              <p:par>
                                <p:cTn id="136" presetID="1" presetClass="exit" presetSubtype="0" fill="hold" nodeType="withEffect">
                                  <p:stCondLst>
                                    <p:cond delay="0"/>
                                  </p:stCondLst>
                                  <p:childTnLst>
                                    <p:set>
                                      <p:cBhvr>
                                        <p:cTn id="137" dur="1" fill="hold">
                                          <p:stCondLst>
                                            <p:cond delay="0"/>
                                          </p:stCondLst>
                                        </p:cTn>
                                        <p:tgtEl>
                                          <p:spTgt spid="37"/>
                                        </p:tgtEl>
                                        <p:attrNameLst>
                                          <p:attrName>style.visibility</p:attrName>
                                        </p:attrNameLst>
                                      </p:cBhvr>
                                      <p:to>
                                        <p:strVal val="hidden"/>
                                      </p:to>
                                    </p:set>
                                  </p:childTnLst>
                                </p:cTn>
                              </p:par>
                              <p:par>
                                <p:cTn id="138" presetID="1" presetClass="exit" presetSubtype="0" fill="hold" nodeType="withEffect">
                                  <p:stCondLst>
                                    <p:cond delay="0"/>
                                  </p:stCondLst>
                                  <p:childTnLst>
                                    <p:set>
                                      <p:cBhvr>
                                        <p:cTn id="139" dur="1" fill="hold">
                                          <p:stCondLst>
                                            <p:cond delay="0"/>
                                          </p:stCondLst>
                                        </p:cTn>
                                        <p:tgtEl>
                                          <p:spTgt spid="41"/>
                                        </p:tgtEl>
                                        <p:attrNameLst>
                                          <p:attrName>style.visibility</p:attrName>
                                        </p:attrNameLst>
                                      </p:cBhvr>
                                      <p:to>
                                        <p:strVal val="hidden"/>
                                      </p:to>
                                    </p:set>
                                  </p:childTnLst>
                                </p:cTn>
                              </p:par>
                              <p:par>
                                <p:cTn id="140" presetID="22" presetClass="entr" presetSubtype="1" fill="hold" nodeType="withEffect">
                                  <p:stCondLst>
                                    <p:cond delay="0"/>
                                  </p:stCondLst>
                                  <p:childTnLst>
                                    <p:set>
                                      <p:cBhvr>
                                        <p:cTn id="141" dur="1" fill="hold">
                                          <p:stCondLst>
                                            <p:cond delay="0"/>
                                          </p:stCondLst>
                                        </p:cTn>
                                        <p:tgtEl>
                                          <p:spTgt spid="17"/>
                                        </p:tgtEl>
                                        <p:attrNameLst>
                                          <p:attrName>style.visibility</p:attrName>
                                        </p:attrNameLst>
                                      </p:cBhvr>
                                      <p:to>
                                        <p:strVal val="visible"/>
                                      </p:to>
                                    </p:set>
                                    <p:animEffect transition="in" filter="wipe(up)">
                                      <p:cBhvr>
                                        <p:cTn id="142" dur="1000"/>
                                        <p:tgtEl>
                                          <p:spTgt spid="17"/>
                                        </p:tgtEl>
                                      </p:cBhvr>
                                    </p:animEffect>
                                  </p:childTnLst>
                                </p:cTn>
                              </p:par>
                            </p:childTnLst>
                          </p:cTn>
                        </p:par>
                      </p:childTnLst>
                    </p:cTn>
                  </p:par>
                </p:childTnLst>
              </p:cTn>
              <p:nextCondLst>
                <p:cond evt="onClick" delay="0">
                  <p:tgtEl>
                    <p:spTgt spid="16"/>
                  </p:tgtEl>
                </p:cond>
              </p:nextCondLst>
            </p:seq>
            <p:seq concurrent="1" nextAc="seek">
              <p:cTn id="143" restart="whenNotActive" fill="hold" evtFilter="cancelBubble" nodeType="interactiveSeq">
                <p:stCondLst>
                  <p:cond evt="onClick" delay="0">
                    <p:tgtEl>
                      <p:spTgt spid="20"/>
                    </p:tgtEl>
                  </p:cond>
                </p:stCondLst>
                <p:endSync evt="end" delay="0">
                  <p:rtn val="all"/>
                </p:endSync>
                <p:childTnLst>
                  <p:par>
                    <p:cTn id="144" fill="hold">
                      <p:stCondLst>
                        <p:cond delay="0"/>
                      </p:stCondLst>
                      <p:childTnLst>
                        <p:par>
                          <p:cTn id="145" fill="hold">
                            <p:stCondLst>
                              <p:cond delay="0"/>
                            </p:stCondLst>
                            <p:childTnLst>
                              <p:par>
                                <p:cTn id="146" presetID="1" presetClass="exit" presetSubtype="0" fill="hold" nodeType="clickEffect">
                                  <p:stCondLst>
                                    <p:cond delay="0"/>
                                  </p:stCondLst>
                                  <p:childTnLst>
                                    <p:set>
                                      <p:cBhvr>
                                        <p:cTn id="147" dur="1" fill="hold">
                                          <p:stCondLst>
                                            <p:cond delay="0"/>
                                          </p:stCondLst>
                                        </p:cTn>
                                        <p:tgtEl>
                                          <p:spTgt spid="13"/>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17"/>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25"/>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29"/>
                                        </p:tgtEl>
                                        <p:attrNameLst>
                                          <p:attrName>style.visibility</p:attrName>
                                        </p:attrNameLst>
                                      </p:cBhvr>
                                      <p:to>
                                        <p:strVal val="hidden"/>
                                      </p:to>
                                    </p:set>
                                  </p:childTnLst>
                                </p:cTn>
                              </p:par>
                              <p:par>
                                <p:cTn id="154" presetID="1" presetClass="exit" presetSubtype="0" fill="hold" nodeType="withEffect">
                                  <p:stCondLst>
                                    <p:cond delay="0"/>
                                  </p:stCondLst>
                                  <p:childTnLst>
                                    <p:set>
                                      <p:cBhvr>
                                        <p:cTn id="155" dur="1" fill="hold">
                                          <p:stCondLst>
                                            <p:cond delay="0"/>
                                          </p:stCondLst>
                                        </p:cTn>
                                        <p:tgtEl>
                                          <p:spTgt spid="33"/>
                                        </p:tgtEl>
                                        <p:attrNameLst>
                                          <p:attrName>style.visibility</p:attrName>
                                        </p:attrNameLst>
                                      </p:cBhvr>
                                      <p:to>
                                        <p:strVal val="hidden"/>
                                      </p:to>
                                    </p:set>
                                  </p:childTnLst>
                                </p:cTn>
                              </p:par>
                              <p:par>
                                <p:cTn id="156" presetID="1" presetClass="exit" presetSubtype="0" fill="hold" nodeType="withEffect">
                                  <p:stCondLst>
                                    <p:cond delay="0"/>
                                  </p:stCondLst>
                                  <p:childTnLst>
                                    <p:set>
                                      <p:cBhvr>
                                        <p:cTn id="157" dur="1" fill="hold">
                                          <p:stCondLst>
                                            <p:cond delay="0"/>
                                          </p:stCondLst>
                                        </p:cTn>
                                        <p:tgtEl>
                                          <p:spTgt spid="37"/>
                                        </p:tgtEl>
                                        <p:attrNameLst>
                                          <p:attrName>style.visibility</p:attrName>
                                        </p:attrNameLst>
                                      </p:cBhvr>
                                      <p:to>
                                        <p:strVal val="hidden"/>
                                      </p:to>
                                    </p:set>
                                  </p:childTnLst>
                                </p:cTn>
                              </p:par>
                              <p:par>
                                <p:cTn id="158" presetID="1" presetClass="exit" presetSubtype="0" fill="hold" nodeType="withEffect">
                                  <p:stCondLst>
                                    <p:cond delay="0"/>
                                  </p:stCondLst>
                                  <p:childTnLst>
                                    <p:set>
                                      <p:cBhvr>
                                        <p:cTn id="159" dur="1" fill="hold">
                                          <p:stCondLst>
                                            <p:cond delay="0"/>
                                          </p:stCondLst>
                                        </p:cTn>
                                        <p:tgtEl>
                                          <p:spTgt spid="41"/>
                                        </p:tgtEl>
                                        <p:attrNameLst>
                                          <p:attrName>style.visibility</p:attrName>
                                        </p:attrNameLst>
                                      </p:cBhvr>
                                      <p:to>
                                        <p:strVal val="hidden"/>
                                      </p:to>
                                    </p:set>
                                  </p:childTnLst>
                                </p:cTn>
                              </p:par>
                            </p:childTnLst>
                          </p:cTn>
                        </p:par>
                        <p:par>
                          <p:cTn id="160" fill="hold">
                            <p:stCondLst>
                              <p:cond delay="0"/>
                            </p:stCondLst>
                            <p:childTnLst>
                              <p:par>
                                <p:cTn id="161" presetID="22" presetClass="entr" presetSubtype="1" fill="hold" nodeType="afterEffect">
                                  <p:stCondLst>
                                    <p:cond delay="0"/>
                                  </p:stCondLst>
                                  <p:childTnLst>
                                    <p:set>
                                      <p:cBhvr>
                                        <p:cTn id="162" dur="1" fill="hold">
                                          <p:stCondLst>
                                            <p:cond delay="0"/>
                                          </p:stCondLst>
                                        </p:cTn>
                                        <p:tgtEl>
                                          <p:spTgt spid="21"/>
                                        </p:tgtEl>
                                        <p:attrNameLst>
                                          <p:attrName>style.visibility</p:attrName>
                                        </p:attrNameLst>
                                      </p:cBhvr>
                                      <p:to>
                                        <p:strVal val="visible"/>
                                      </p:to>
                                    </p:set>
                                    <p:animEffect transition="in" filter="wipe(up)">
                                      <p:cBhvr>
                                        <p:cTn id="163" dur="1000"/>
                                        <p:tgtEl>
                                          <p:spTgt spid="21"/>
                                        </p:tgtEl>
                                      </p:cBhvr>
                                    </p:animEffect>
                                  </p:childTnLst>
                                </p:cTn>
                              </p:par>
                            </p:childTnLst>
                          </p:cTn>
                        </p:par>
                      </p:childTnLst>
                    </p:cTn>
                  </p:par>
                </p:childTnLst>
              </p:cTn>
              <p:nextCondLst>
                <p:cond evt="onClick" delay="0">
                  <p:tgtEl>
                    <p:spTgt spid="20"/>
                  </p:tgtEl>
                </p:cond>
              </p:nextCondLst>
            </p:seq>
            <p:seq concurrent="1" nextAc="seek">
              <p:cTn id="164" restart="whenNotActive" fill="hold" evtFilter="cancelBubble" nodeType="interactiveSeq">
                <p:stCondLst>
                  <p:cond evt="onClick" delay="0">
                    <p:tgtEl>
                      <p:spTgt spid="24"/>
                    </p:tgtEl>
                  </p:cond>
                </p:stCondLst>
                <p:endSync evt="end" delay="0">
                  <p:rtn val="all"/>
                </p:endSync>
                <p:childTnLst>
                  <p:par>
                    <p:cTn id="165" fill="hold">
                      <p:stCondLst>
                        <p:cond delay="0"/>
                      </p:stCondLst>
                      <p:childTnLst>
                        <p:par>
                          <p:cTn id="166" fill="hold">
                            <p:stCondLst>
                              <p:cond delay="0"/>
                            </p:stCondLst>
                            <p:childTnLst>
                              <p:par>
                                <p:cTn id="167" presetID="1" presetClass="exit" presetSubtype="0" fill="hold" nodeType="clickEffect">
                                  <p:stCondLst>
                                    <p:cond delay="0"/>
                                  </p:stCondLst>
                                  <p:childTnLst>
                                    <p:set>
                                      <p:cBhvr>
                                        <p:cTn id="168" dur="1" fill="hold">
                                          <p:stCondLst>
                                            <p:cond delay="0"/>
                                          </p:stCondLst>
                                        </p:cTn>
                                        <p:tgtEl>
                                          <p:spTgt spid="13"/>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17"/>
                                        </p:tgtEl>
                                        <p:attrNameLst>
                                          <p:attrName>style.visibility</p:attrName>
                                        </p:attrNameLst>
                                      </p:cBhvr>
                                      <p:to>
                                        <p:strVal val="hidden"/>
                                      </p:to>
                                    </p:set>
                                  </p:childTnLst>
                                </p:cTn>
                              </p:par>
                              <p:par>
                                <p:cTn id="171" presetID="1" presetClass="exit" presetSubtype="0" fill="hold" nodeType="withEffect">
                                  <p:stCondLst>
                                    <p:cond delay="0"/>
                                  </p:stCondLst>
                                  <p:childTnLst>
                                    <p:set>
                                      <p:cBhvr>
                                        <p:cTn id="172" dur="1" fill="hold">
                                          <p:stCondLst>
                                            <p:cond delay="0"/>
                                          </p:stCondLst>
                                        </p:cTn>
                                        <p:tgtEl>
                                          <p:spTgt spid="21"/>
                                        </p:tgtEl>
                                        <p:attrNameLst>
                                          <p:attrName>style.visibility</p:attrName>
                                        </p:attrNameLst>
                                      </p:cBhvr>
                                      <p:to>
                                        <p:strVal val="hidden"/>
                                      </p:to>
                                    </p:set>
                                  </p:childTnLst>
                                </p:cTn>
                              </p:par>
                              <p:par>
                                <p:cTn id="173" presetID="1" presetClass="exit" presetSubtype="0" fill="hold" nodeType="withEffect">
                                  <p:stCondLst>
                                    <p:cond delay="0"/>
                                  </p:stCondLst>
                                  <p:childTnLst>
                                    <p:set>
                                      <p:cBhvr>
                                        <p:cTn id="174" dur="1" fill="hold">
                                          <p:stCondLst>
                                            <p:cond delay="0"/>
                                          </p:stCondLst>
                                        </p:cTn>
                                        <p:tgtEl>
                                          <p:spTgt spid="29"/>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33"/>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37"/>
                                        </p:tgtEl>
                                        <p:attrNameLst>
                                          <p:attrName>style.visibility</p:attrName>
                                        </p:attrNameLst>
                                      </p:cBhvr>
                                      <p:to>
                                        <p:strVal val="hidden"/>
                                      </p:to>
                                    </p:set>
                                  </p:childTnLst>
                                </p:cTn>
                              </p:par>
                              <p:par>
                                <p:cTn id="179" presetID="1" presetClass="exit" presetSubtype="0" fill="hold" nodeType="withEffect">
                                  <p:stCondLst>
                                    <p:cond delay="0"/>
                                  </p:stCondLst>
                                  <p:childTnLst>
                                    <p:set>
                                      <p:cBhvr>
                                        <p:cTn id="180" dur="1" fill="hold">
                                          <p:stCondLst>
                                            <p:cond delay="0"/>
                                          </p:stCondLst>
                                        </p:cTn>
                                        <p:tgtEl>
                                          <p:spTgt spid="41"/>
                                        </p:tgtEl>
                                        <p:attrNameLst>
                                          <p:attrName>style.visibility</p:attrName>
                                        </p:attrNameLst>
                                      </p:cBhvr>
                                      <p:to>
                                        <p:strVal val="hidden"/>
                                      </p:to>
                                    </p:set>
                                  </p:childTnLst>
                                </p:cTn>
                              </p:par>
                            </p:childTnLst>
                          </p:cTn>
                        </p:par>
                        <p:par>
                          <p:cTn id="181" fill="hold">
                            <p:stCondLst>
                              <p:cond delay="0"/>
                            </p:stCondLst>
                            <p:childTnLst>
                              <p:par>
                                <p:cTn id="182" presetID="22" presetClass="entr" presetSubtype="1" fill="hold" nodeType="afterEffect">
                                  <p:stCondLst>
                                    <p:cond delay="0"/>
                                  </p:stCondLst>
                                  <p:childTnLst>
                                    <p:set>
                                      <p:cBhvr>
                                        <p:cTn id="183" dur="1" fill="hold">
                                          <p:stCondLst>
                                            <p:cond delay="0"/>
                                          </p:stCondLst>
                                        </p:cTn>
                                        <p:tgtEl>
                                          <p:spTgt spid="25"/>
                                        </p:tgtEl>
                                        <p:attrNameLst>
                                          <p:attrName>style.visibility</p:attrName>
                                        </p:attrNameLst>
                                      </p:cBhvr>
                                      <p:to>
                                        <p:strVal val="visible"/>
                                      </p:to>
                                    </p:set>
                                    <p:animEffect transition="in" filter="wipe(up)">
                                      <p:cBhvr>
                                        <p:cTn id="184" dur="1000"/>
                                        <p:tgtEl>
                                          <p:spTgt spid="25"/>
                                        </p:tgtEl>
                                      </p:cBhvr>
                                    </p:animEffect>
                                  </p:childTnLst>
                                </p:cTn>
                              </p:par>
                            </p:childTnLst>
                          </p:cTn>
                        </p:par>
                      </p:childTnLst>
                    </p:cTn>
                  </p:par>
                </p:childTnLst>
              </p:cTn>
              <p:nextCondLst>
                <p:cond evt="onClick" delay="0">
                  <p:tgtEl>
                    <p:spTgt spid="24"/>
                  </p:tgtEl>
                </p:cond>
              </p:nextCondLst>
            </p:seq>
            <p:seq concurrent="1" nextAc="seek">
              <p:cTn id="185" restart="whenNotActive" fill="hold" evtFilter="cancelBubble" nodeType="interactiveSeq">
                <p:stCondLst>
                  <p:cond evt="onClick" delay="0">
                    <p:tgtEl>
                      <p:spTgt spid="28"/>
                    </p:tgtEl>
                  </p:cond>
                </p:stCondLst>
                <p:endSync evt="end" delay="0">
                  <p:rtn val="all"/>
                </p:endSync>
                <p:childTnLst>
                  <p:par>
                    <p:cTn id="186" fill="hold">
                      <p:stCondLst>
                        <p:cond delay="0"/>
                      </p:stCondLst>
                      <p:childTnLst>
                        <p:par>
                          <p:cTn id="187" fill="hold">
                            <p:stCondLst>
                              <p:cond delay="0"/>
                            </p:stCondLst>
                            <p:childTnLst>
                              <p:par>
                                <p:cTn id="188" presetID="1" presetClass="exit" presetSubtype="0" fill="hold" nodeType="clickEffect">
                                  <p:stCondLst>
                                    <p:cond delay="0"/>
                                  </p:stCondLst>
                                  <p:childTnLst>
                                    <p:set>
                                      <p:cBhvr>
                                        <p:cTn id="189" dur="1" fill="hold">
                                          <p:stCondLst>
                                            <p:cond delay="0"/>
                                          </p:stCondLst>
                                        </p:cTn>
                                        <p:tgtEl>
                                          <p:spTgt spid="13"/>
                                        </p:tgtEl>
                                        <p:attrNameLst>
                                          <p:attrName>style.visibility</p:attrName>
                                        </p:attrNameLst>
                                      </p:cBhvr>
                                      <p:to>
                                        <p:strVal val="hidden"/>
                                      </p:to>
                                    </p:set>
                                  </p:childTnLst>
                                </p:cTn>
                              </p:par>
                              <p:par>
                                <p:cTn id="190" presetID="1" presetClass="exit" presetSubtype="0" fill="hold" nodeType="withEffect">
                                  <p:stCondLst>
                                    <p:cond delay="0"/>
                                  </p:stCondLst>
                                  <p:childTnLst>
                                    <p:set>
                                      <p:cBhvr>
                                        <p:cTn id="191" dur="1" fill="hold">
                                          <p:stCondLst>
                                            <p:cond delay="0"/>
                                          </p:stCondLst>
                                        </p:cTn>
                                        <p:tgtEl>
                                          <p:spTgt spid="17"/>
                                        </p:tgtEl>
                                        <p:attrNameLst>
                                          <p:attrName>style.visibility</p:attrName>
                                        </p:attrNameLst>
                                      </p:cBhvr>
                                      <p:to>
                                        <p:strVal val="hidden"/>
                                      </p:to>
                                    </p:set>
                                  </p:childTnLst>
                                </p:cTn>
                              </p:par>
                              <p:par>
                                <p:cTn id="192" presetID="1" presetClass="exit" presetSubtype="0" fill="hold" nodeType="withEffect">
                                  <p:stCondLst>
                                    <p:cond delay="0"/>
                                  </p:stCondLst>
                                  <p:childTnLst>
                                    <p:set>
                                      <p:cBhvr>
                                        <p:cTn id="193" dur="1" fill="hold">
                                          <p:stCondLst>
                                            <p:cond delay="0"/>
                                          </p:stCondLst>
                                        </p:cTn>
                                        <p:tgtEl>
                                          <p:spTgt spid="21"/>
                                        </p:tgtEl>
                                        <p:attrNameLst>
                                          <p:attrName>style.visibility</p:attrName>
                                        </p:attrNameLst>
                                      </p:cBhvr>
                                      <p:to>
                                        <p:strVal val="hidden"/>
                                      </p:to>
                                    </p:set>
                                  </p:childTnLst>
                                </p:cTn>
                              </p:par>
                              <p:par>
                                <p:cTn id="194" presetID="1" presetClass="exit" presetSubtype="0" fill="hold" nodeType="withEffect">
                                  <p:stCondLst>
                                    <p:cond delay="0"/>
                                  </p:stCondLst>
                                  <p:childTnLst>
                                    <p:set>
                                      <p:cBhvr>
                                        <p:cTn id="195" dur="1" fill="hold">
                                          <p:stCondLst>
                                            <p:cond delay="0"/>
                                          </p:stCondLst>
                                        </p:cTn>
                                        <p:tgtEl>
                                          <p:spTgt spid="25"/>
                                        </p:tgtEl>
                                        <p:attrNameLst>
                                          <p:attrName>style.visibility</p:attrName>
                                        </p:attrNameLst>
                                      </p:cBhvr>
                                      <p:to>
                                        <p:strVal val="hidden"/>
                                      </p:to>
                                    </p:set>
                                  </p:childTnLst>
                                </p:cTn>
                              </p:par>
                              <p:par>
                                <p:cTn id="196" presetID="1" presetClass="exit" presetSubtype="0" fill="hold" nodeType="withEffect">
                                  <p:stCondLst>
                                    <p:cond delay="0"/>
                                  </p:stCondLst>
                                  <p:childTnLst>
                                    <p:set>
                                      <p:cBhvr>
                                        <p:cTn id="197" dur="1" fill="hold">
                                          <p:stCondLst>
                                            <p:cond delay="0"/>
                                          </p:stCondLst>
                                        </p:cTn>
                                        <p:tgtEl>
                                          <p:spTgt spid="33"/>
                                        </p:tgtEl>
                                        <p:attrNameLst>
                                          <p:attrName>style.visibility</p:attrName>
                                        </p:attrNameLst>
                                      </p:cBhvr>
                                      <p:to>
                                        <p:strVal val="hidden"/>
                                      </p:to>
                                    </p:set>
                                  </p:childTnLst>
                                </p:cTn>
                              </p:par>
                              <p:par>
                                <p:cTn id="198" presetID="1" presetClass="exit" presetSubtype="0" fill="hold" nodeType="withEffect">
                                  <p:stCondLst>
                                    <p:cond delay="0"/>
                                  </p:stCondLst>
                                  <p:childTnLst>
                                    <p:set>
                                      <p:cBhvr>
                                        <p:cTn id="199" dur="1" fill="hold">
                                          <p:stCondLst>
                                            <p:cond delay="0"/>
                                          </p:stCondLst>
                                        </p:cTn>
                                        <p:tgtEl>
                                          <p:spTgt spid="37"/>
                                        </p:tgtEl>
                                        <p:attrNameLst>
                                          <p:attrName>style.visibility</p:attrName>
                                        </p:attrNameLst>
                                      </p:cBhvr>
                                      <p:to>
                                        <p:strVal val="hidden"/>
                                      </p:to>
                                    </p:set>
                                  </p:childTnLst>
                                </p:cTn>
                              </p:par>
                              <p:par>
                                <p:cTn id="200" presetID="1" presetClass="exit" presetSubtype="0" fill="hold" nodeType="withEffect">
                                  <p:stCondLst>
                                    <p:cond delay="0"/>
                                  </p:stCondLst>
                                  <p:childTnLst>
                                    <p:set>
                                      <p:cBhvr>
                                        <p:cTn id="201" dur="1" fill="hold">
                                          <p:stCondLst>
                                            <p:cond delay="0"/>
                                          </p:stCondLst>
                                        </p:cTn>
                                        <p:tgtEl>
                                          <p:spTgt spid="41"/>
                                        </p:tgtEl>
                                        <p:attrNameLst>
                                          <p:attrName>style.visibility</p:attrName>
                                        </p:attrNameLst>
                                      </p:cBhvr>
                                      <p:to>
                                        <p:strVal val="hidden"/>
                                      </p:to>
                                    </p:set>
                                  </p:childTnLst>
                                </p:cTn>
                              </p:par>
                            </p:childTnLst>
                          </p:cTn>
                        </p:par>
                        <p:par>
                          <p:cTn id="202" fill="hold">
                            <p:stCondLst>
                              <p:cond delay="0"/>
                            </p:stCondLst>
                            <p:childTnLst>
                              <p:par>
                                <p:cTn id="203" presetID="22" presetClass="entr" presetSubtype="1" fill="hold" nodeType="afterEffect">
                                  <p:stCondLst>
                                    <p:cond delay="0"/>
                                  </p:stCondLst>
                                  <p:childTnLst>
                                    <p:set>
                                      <p:cBhvr>
                                        <p:cTn id="204" dur="1" fill="hold">
                                          <p:stCondLst>
                                            <p:cond delay="0"/>
                                          </p:stCondLst>
                                        </p:cTn>
                                        <p:tgtEl>
                                          <p:spTgt spid="29"/>
                                        </p:tgtEl>
                                        <p:attrNameLst>
                                          <p:attrName>style.visibility</p:attrName>
                                        </p:attrNameLst>
                                      </p:cBhvr>
                                      <p:to>
                                        <p:strVal val="visible"/>
                                      </p:to>
                                    </p:set>
                                    <p:animEffect transition="in" filter="wipe(up)">
                                      <p:cBhvr>
                                        <p:cTn id="205" dur="1000"/>
                                        <p:tgtEl>
                                          <p:spTgt spid="29"/>
                                        </p:tgtEl>
                                      </p:cBhvr>
                                    </p:animEffect>
                                  </p:childTnLst>
                                </p:cTn>
                              </p:par>
                            </p:childTnLst>
                          </p:cTn>
                        </p:par>
                      </p:childTnLst>
                    </p:cTn>
                  </p:par>
                </p:childTnLst>
              </p:cTn>
              <p:nextCondLst>
                <p:cond evt="onClick" delay="0">
                  <p:tgtEl>
                    <p:spTgt spid="28"/>
                  </p:tgtEl>
                </p:cond>
              </p:nextCondLst>
            </p:seq>
            <p:seq concurrent="1" nextAc="seek">
              <p:cTn id="206" restart="whenNotActive" fill="hold" evtFilter="cancelBubble" nodeType="interactiveSeq">
                <p:stCondLst>
                  <p:cond evt="onClick" delay="0">
                    <p:tgtEl>
                      <p:spTgt spid="32"/>
                    </p:tgtEl>
                  </p:cond>
                </p:stCondLst>
                <p:endSync evt="end" delay="0">
                  <p:rtn val="all"/>
                </p:endSync>
                <p:childTnLst>
                  <p:par>
                    <p:cTn id="207" fill="hold">
                      <p:stCondLst>
                        <p:cond delay="0"/>
                      </p:stCondLst>
                      <p:childTnLst>
                        <p:par>
                          <p:cTn id="208" fill="hold">
                            <p:stCondLst>
                              <p:cond delay="0"/>
                            </p:stCondLst>
                            <p:childTnLst>
                              <p:par>
                                <p:cTn id="209" presetID="1" presetClass="exit" presetSubtype="0" fill="hold" nodeType="clickEffect">
                                  <p:stCondLst>
                                    <p:cond delay="0"/>
                                  </p:stCondLst>
                                  <p:childTnLst>
                                    <p:set>
                                      <p:cBhvr>
                                        <p:cTn id="210" dur="1" fill="hold">
                                          <p:stCondLst>
                                            <p:cond delay="0"/>
                                          </p:stCondLst>
                                        </p:cTn>
                                        <p:tgtEl>
                                          <p:spTgt spid="13"/>
                                        </p:tgtEl>
                                        <p:attrNameLst>
                                          <p:attrName>style.visibility</p:attrName>
                                        </p:attrNameLst>
                                      </p:cBhvr>
                                      <p:to>
                                        <p:strVal val="hidden"/>
                                      </p:to>
                                    </p:set>
                                  </p:childTnLst>
                                </p:cTn>
                              </p:par>
                              <p:par>
                                <p:cTn id="211" presetID="1" presetClass="exit" presetSubtype="0" fill="hold" nodeType="withEffect">
                                  <p:stCondLst>
                                    <p:cond delay="0"/>
                                  </p:stCondLst>
                                  <p:childTnLst>
                                    <p:set>
                                      <p:cBhvr>
                                        <p:cTn id="212" dur="1" fill="hold">
                                          <p:stCondLst>
                                            <p:cond delay="0"/>
                                          </p:stCondLst>
                                        </p:cTn>
                                        <p:tgtEl>
                                          <p:spTgt spid="17"/>
                                        </p:tgtEl>
                                        <p:attrNameLst>
                                          <p:attrName>style.visibility</p:attrName>
                                        </p:attrNameLst>
                                      </p:cBhvr>
                                      <p:to>
                                        <p:strVal val="hidden"/>
                                      </p:to>
                                    </p:set>
                                  </p:childTnLst>
                                </p:cTn>
                              </p:par>
                              <p:par>
                                <p:cTn id="213" presetID="1" presetClass="exit" presetSubtype="0" fill="hold" nodeType="withEffect">
                                  <p:stCondLst>
                                    <p:cond delay="0"/>
                                  </p:stCondLst>
                                  <p:childTnLst>
                                    <p:set>
                                      <p:cBhvr>
                                        <p:cTn id="214" dur="1" fill="hold">
                                          <p:stCondLst>
                                            <p:cond delay="0"/>
                                          </p:stCondLst>
                                        </p:cTn>
                                        <p:tgtEl>
                                          <p:spTgt spid="21"/>
                                        </p:tgtEl>
                                        <p:attrNameLst>
                                          <p:attrName>style.visibility</p:attrName>
                                        </p:attrNameLst>
                                      </p:cBhvr>
                                      <p:to>
                                        <p:strVal val="hidden"/>
                                      </p:to>
                                    </p:set>
                                  </p:childTnLst>
                                </p:cTn>
                              </p:par>
                              <p:par>
                                <p:cTn id="215" presetID="1" presetClass="exit" presetSubtype="0" fill="hold" nodeType="withEffect">
                                  <p:stCondLst>
                                    <p:cond delay="0"/>
                                  </p:stCondLst>
                                  <p:childTnLst>
                                    <p:set>
                                      <p:cBhvr>
                                        <p:cTn id="216" dur="1" fill="hold">
                                          <p:stCondLst>
                                            <p:cond delay="0"/>
                                          </p:stCondLst>
                                        </p:cTn>
                                        <p:tgtEl>
                                          <p:spTgt spid="25"/>
                                        </p:tgtEl>
                                        <p:attrNameLst>
                                          <p:attrName>style.visibility</p:attrName>
                                        </p:attrNameLst>
                                      </p:cBhvr>
                                      <p:to>
                                        <p:strVal val="hidden"/>
                                      </p:to>
                                    </p:set>
                                  </p:childTnLst>
                                </p:cTn>
                              </p:par>
                              <p:par>
                                <p:cTn id="217" presetID="1" presetClass="exit" presetSubtype="0" fill="hold" nodeType="withEffect">
                                  <p:stCondLst>
                                    <p:cond delay="0"/>
                                  </p:stCondLst>
                                  <p:childTnLst>
                                    <p:set>
                                      <p:cBhvr>
                                        <p:cTn id="218" dur="1" fill="hold">
                                          <p:stCondLst>
                                            <p:cond delay="0"/>
                                          </p:stCondLst>
                                        </p:cTn>
                                        <p:tgtEl>
                                          <p:spTgt spid="29"/>
                                        </p:tgtEl>
                                        <p:attrNameLst>
                                          <p:attrName>style.visibility</p:attrName>
                                        </p:attrNameLst>
                                      </p:cBhvr>
                                      <p:to>
                                        <p:strVal val="hidden"/>
                                      </p:to>
                                    </p:set>
                                  </p:childTnLst>
                                </p:cTn>
                              </p:par>
                              <p:par>
                                <p:cTn id="219" presetID="1" presetClass="exit" presetSubtype="0" fill="hold" nodeType="withEffect">
                                  <p:stCondLst>
                                    <p:cond delay="0"/>
                                  </p:stCondLst>
                                  <p:childTnLst>
                                    <p:set>
                                      <p:cBhvr>
                                        <p:cTn id="220" dur="1" fill="hold">
                                          <p:stCondLst>
                                            <p:cond delay="0"/>
                                          </p:stCondLst>
                                        </p:cTn>
                                        <p:tgtEl>
                                          <p:spTgt spid="37"/>
                                        </p:tgtEl>
                                        <p:attrNameLst>
                                          <p:attrName>style.visibility</p:attrName>
                                        </p:attrNameLst>
                                      </p:cBhvr>
                                      <p:to>
                                        <p:strVal val="hidden"/>
                                      </p:to>
                                    </p:set>
                                  </p:childTnLst>
                                </p:cTn>
                              </p:par>
                              <p:par>
                                <p:cTn id="221" presetID="1" presetClass="exit" presetSubtype="0" fill="hold" nodeType="withEffect">
                                  <p:stCondLst>
                                    <p:cond delay="0"/>
                                  </p:stCondLst>
                                  <p:childTnLst>
                                    <p:set>
                                      <p:cBhvr>
                                        <p:cTn id="222" dur="1" fill="hold">
                                          <p:stCondLst>
                                            <p:cond delay="0"/>
                                          </p:stCondLst>
                                        </p:cTn>
                                        <p:tgtEl>
                                          <p:spTgt spid="41"/>
                                        </p:tgtEl>
                                        <p:attrNameLst>
                                          <p:attrName>style.visibility</p:attrName>
                                        </p:attrNameLst>
                                      </p:cBhvr>
                                      <p:to>
                                        <p:strVal val="hidden"/>
                                      </p:to>
                                    </p:set>
                                  </p:childTnLst>
                                </p:cTn>
                              </p:par>
                            </p:childTnLst>
                          </p:cTn>
                        </p:par>
                        <p:par>
                          <p:cTn id="223" fill="hold">
                            <p:stCondLst>
                              <p:cond delay="0"/>
                            </p:stCondLst>
                            <p:childTnLst>
                              <p:par>
                                <p:cTn id="224" presetID="22" presetClass="entr" presetSubtype="1" fill="hold" nodeType="afterEffect">
                                  <p:stCondLst>
                                    <p:cond delay="0"/>
                                  </p:stCondLst>
                                  <p:childTnLst>
                                    <p:set>
                                      <p:cBhvr>
                                        <p:cTn id="225" dur="1" fill="hold">
                                          <p:stCondLst>
                                            <p:cond delay="0"/>
                                          </p:stCondLst>
                                        </p:cTn>
                                        <p:tgtEl>
                                          <p:spTgt spid="33"/>
                                        </p:tgtEl>
                                        <p:attrNameLst>
                                          <p:attrName>style.visibility</p:attrName>
                                        </p:attrNameLst>
                                      </p:cBhvr>
                                      <p:to>
                                        <p:strVal val="visible"/>
                                      </p:to>
                                    </p:set>
                                    <p:animEffect transition="in" filter="wipe(up)">
                                      <p:cBhvr>
                                        <p:cTn id="226" dur="1000"/>
                                        <p:tgtEl>
                                          <p:spTgt spid="33"/>
                                        </p:tgtEl>
                                      </p:cBhvr>
                                    </p:animEffect>
                                  </p:childTnLst>
                                </p:cTn>
                              </p:par>
                            </p:childTnLst>
                          </p:cTn>
                        </p:par>
                      </p:childTnLst>
                    </p:cTn>
                  </p:par>
                </p:childTnLst>
              </p:cTn>
              <p:nextCondLst>
                <p:cond evt="onClick" delay="0">
                  <p:tgtEl>
                    <p:spTgt spid="32"/>
                  </p:tgtEl>
                </p:cond>
              </p:nextCondLst>
            </p:seq>
            <p:seq concurrent="1" nextAc="seek">
              <p:cTn id="227" restart="whenNotActive" fill="hold" evtFilter="cancelBubble" nodeType="interactiveSeq">
                <p:stCondLst>
                  <p:cond evt="onClick" delay="0">
                    <p:tgtEl>
                      <p:spTgt spid="36"/>
                    </p:tgtEl>
                  </p:cond>
                </p:stCondLst>
                <p:endSync evt="end" delay="0">
                  <p:rtn val="all"/>
                </p:endSync>
                <p:childTnLst>
                  <p:par>
                    <p:cTn id="228" fill="hold">
                      <p:stCondLst>
                        <p:cond delay="0"/>
                      </p:stCondLst>
                      <p:childTnLst>
                        <p:par>
                          <p:cTn id="229" fill="hold">
                            <p:stCondLst>
                              <p:cond delay="0"/>
                            </p:stCondLst>
                            <p:childTnLst>
                              <p:par>
                                <p:cTn id="230" presetID="1" presetClass="exit" presetSubtype="0" fill="hold" nodeType="clickEffect">
                                  <p:stCondLst>
                                    <p:cond delay="0"/>
                                  </p:stCondLst>
                                  <p:childTnLst>
                                    <p:set>
                                      <p:cBhvr>
                                        <p:cTn id="231" dur="1" fill="hold">
                                          <p:stCondLst>
                                            <p:cond delay="0"/>
                                          </p:stCondLst>
                                        </p:cTn>
                                        <p:tgtEl>
                                          <p:spTgt spid="13"/>
                                        </p:tgtEl>
                                        <p:attrNameLst>
                                          <p:attrName>style.visibility</p:attrName>
                                        </p:attrNameLst>
                                      </p:cBhvr>
                                      <p:to>
                                        <p:strVal val="hidden"/>
                                      </p:to>
                                    </p:set>
                                  </p:childTnLst>
                                </p:cTn>
                              </p:par>
                              <p:par>
                                <p:cTn id="232" presetID="1" presetClass="exit" presetSubtype="0" fill="hold" nodeType="withEffect">
                                  <p:stCondLst>
                                    <p:cond delay="0"/>
                                  </p:stCondLst>
                                  <p:childTnLst>
                                    <p:set>
                                      <p:cBhvr>
                                        <p:cTn id="233" dur="1" fill="hold">
                                          <p:stCondLst>
                                            <p:cond delay="0"/>
                                          </p:stCondLst>
                                        </p:cTn>
                                        <p:tgtEl>
                                          <p:spTgt spid="17"/>
                                        </p:tgtEl>
                                        <p:attrNameLst>
                                          <p:attrName>style.visibility</p:attrName>
                                        </p:attrNameLst>
                                      </p:cBhvr>
                                      <p:to>
                                        <p:strVal val="hidden"/>
                                      </p:to>
                                    </p:set>
                                  </p:childTnLst>
                                </p:cTn>
                              </p:par>
                              <p:par>
                                <p:cTn id="234" presetID="1" presetClass="exit" presetSubtype="0" fill="hold" nodeType="withEffect">
                                  <p:stCondLst>
                                    <p:cond delay="0"/>
                                  </p:stCondLst>
                                  <p:childTnLst>
                                    <p:set>
                                      <p:cBhvr>
                                        <p:cTn id="235" dur="1" fill="hold">
                                          <p:stCondLst>
                                            <p:cond delay="0"/>
                                          </p:stCondLst>
                                        </p:cTn>
                                        <p:tgtEl>
                                          <p:spTgt spid="21"/>
                                        </p:tgtEl>
                                        <p:attrNameLst>
                                          <p:attrName>style.visibility</p:attrName>
                                        </p:attrNameLst>
                                      </p:cBhvr>
                                      <p:to>
                                        <p:strVal val="hidden"/>
                                      </p:to>
                                    </p:set>
                                  </p:childTnLst>
                                </p:cTn>
                              </p:par>
                              <p:par>
                                <p:cTn id="236" presetID="1" presetClass="exit" presetSubtype="0" fill="hold" nodeType="withEffect">
                                  <p:stCondLst>
                                    <p:cond delay="0"/>
                                  </p:stCondLst>
                                  <p:childTnLst>
                                    <p:set>
                                      <p:cBhvr>
                                        <p:cTn id="237" dur="1" fill="hold">
                                          <p:stCondLst>
                                            <p:cond delay="0"/>
                                          </p:stCondLst>
                                        </p:cTn>
                                        <p:tgtEl>
                                          <p:spTgt spid="25"/>
                                        </p:tgtEl>
                                        <p:attrNameLst>
                                          <p:attrName>style.visibility</p:attrName>
                                        </p:attrNameLst>
                                      </p:cBhvr>
                                      <p:to>
                                        <p:strVal val="hidden"/>
                                      </p:to>
                                    </p:set>
                                  </p:childTnLst>
                                </p:cTn>
                              </p:par>
                              <p:par>
                                <p:cTn id="238" presetID="1" presetClass="exit" presetSubtype="0" fill="hold" nodeType="withEffect">
                                  <p:stCondLst>
                                    <p:cond delay="0"/>
                                  </p:stCondLst>
                                  <p:childTnLst>
                                    <p:set>
                                      <p:cBhvr>
                                        <p:cTn id="239" dur="1" fill="hold">
                                          <p:stCondLst>
                                            <p:cond delay="0"/>
                                          </p:stCondLst>
                                        </p:cTn>
                                        <p:tgtEl>
                                          <p:spTgt spid="29"/>
                                        </p:tgtEl>
                                        <p:attrNameLst>
                                          <p:attrName>style.visibility</p:attrName>
                                        </p:attrNameLst>
                                      </p:cBhvr>
                                      <p:to>
                                        <p:strVal val="hidden"/>
                                      </p:to>
                                    </p:set>
                                  </p:childTnLst>
                                </p:cTn>
                              </p:par>
                              <p:par>
                                <p:cTn id="240" presetID="1" presetClass="exit" presetSubtype="0" fill="hold" nodeType="withEffect">
                                  <p:stCondLst>
                                    <p:cond delay="0"/>
                                  </p:stCondLst>
                                  <p:childTnLst>
                                    <p:set>
                                      <p:cBhvr>
                                        <p:cTn id="241" dur="1" fill="hold">
                                          <p:stCondLst>
                                            <p:cond delay="0"/>
                                          </p:stCondLst>
                                        </p:cTn>
                                        <p:tgtEl>
                                          <p:spTgt spid="33"/>
                                        </p:tgtEl>
                                        <p:attrNameLst>
                                          <p:attrName>style.visibility</p:attrName>
                                        </p:attrNameLst>
                                      </p:cBhvr>
                                      <p:to>
                                        <p:strVal val="hidden"/>
                                      </p:to>
                                    </p:set>
                                  </p:childTnLst>
                                </p:cTn>
                              </p:par>
                              <p:par>
                                <p:cTn id="242" presetID="1" presetClass="exit" presetSubtype="0" fill="hold" nodeType="withEffect">
                                  <p:stCondLst>
                                    <p:cond delay="0"/>
                                  </p:stCondLst>
                                  <p:childTnLst>
                                    <p:set>
                                      <p:cBhvr>
                                        <p:cTn id="243" dur="1" fill="hold">
                                          <p:stCondLst>
                                            <p:cond delay="0"/>
                                          </p:stCondLst>
                                        </p:cTn>
                                        <p:tgtEl>
                                          <p:spTgt spid="41"/>
                                        </p:tgtEl>
                                        <p:attrNameLst>
                                          <p:attrName>style.visibility</p:attrName>
                                        </p:attrNameLst>
                                      </p:cBhvr>
                                      <p:to>
                                        <p:strVal val="hidden"/>
                                      </p:to>
                                    </p:set>
                                  </p:childTnLst>
                                </p:cTn>
                              </p:par>
                            </p:childTnLst>
                          </p:cTn>
                        </p:par>
                        <p:par>
                          <p:cTn id="244" fill="hold">
                            <p:stCondLst>
                              <p:cond delay="0"/>
                            </p:stCondLst>
                            <p:childTnLst>
                              <p:par>
                                <p:cTn id="245" presetID="22" presetClass="entr" presetSubtype="1" fill="hold" nodeType="afterEffect">
                                  <p:stCondLst>
                                    <p:cond delay="0"/>
                                  </p:stCondLst>
                                  <p:childTnLst>
                                    <p:set>
                                      <p:cBhvr>
                                        <p:cTn id="246" dur="1" fill="hold">
                                          <p:stCondLst>
                                            <p:cond delay="0"/>
                                          </p:stCondLst>
                                        </p:cTn>
                                        <p:tgtEl>
                                          <p:spTgt spid="37"/>
                                        </p:tgtEl>
                                        <p:attrNameLst>
                                          <p:attrName>style.visibility</p:attrName>
                                        </p:attrNameLst>
                                      </p:cBhvr>
                                      <p:to>
                                        <p:strVal val="visible"/>
                                      </p:to>
                                    </p:set>
                                    <p:animEffect transition="in" filter="wipe(up)">
                                      <p:cBhvr>
                                        <p:cTn id="247" dur="1000"/>
                                        <p:tgtEl>
                                          <p:spTgt spid="37"/>
                                        </p:tgtEl>
                                      </p:cBhvr>
                                    </p:animEffect>
                                  </p:childTnLst>
                                </p:cTn>
                              </p:par>
                            </p:childTnLst>
                          </p:cTn>
                        </p:par>
                      </p:childTnLst>
                    </p:cTn>
                  </p:par>
                </p:childTnLst>
              </p:cTn>
              <p:nextCondLst>
                <p:cond evt="onClick" delay="0">
                  <p:tgtEl>
                    <p:spTgt spid="36"/>
                  </p:tgtEl>
                </p:cond>
              </p:nextCondLst>
            </p:seq>
            <p:seq concurrent="1" nextAc="seek">
              <p:cTn id="248" restart="whenNotActive" fill="hold" evtFilter="cancelBubble" nodeType="interactiveSeq">
                <p:stCondLst>
                  <p:cond evt="onClick" delay="0">
                    <p:tgtEl>
                      <p:spTgt spid="40"/>
                    </p:tgtEl>
                  </p:cond>
                </p:stCondLst>
                <p:endSync evt="end" delay="0">
                  <p:rtn val="all"/>
                </p:endSync>
                <p:childTnLst>
                  <p:par>
                    <p:cTn id="249" fill="hold">
                      <p:stCondLst>
                        <p:cond delay="0"/>
                      </p:stCondLst>
                      <p:childTnLst>
                        <p:par>
                          <p:cTn id="250" fill="hold">
                            <p:stCondLst>
                              <p:cond delay="0"/>
                            </p:stCondLst>
                            <p:childTnLst>
                              <p:par>
                                <p:cTn id="251" presetID="1" presetClass="exit" presetSubtype="0" fill="hold" nodeType="clickEffect">
                                  <p:stCondLst>
                                    <p:cond delay="0"/>
                                  </p:stCondLst>
                                  <p:childTnLst>
                                    <p:set>
                                      <p:cBhvr>
                                        <p:cTn id="252" dur="1" fill="hold">
                                          <p:stCondLst>
                                            <p:cond delay="0"/>
                                          </p:stCondLst>
                                        </p:cTn>
                                        <p:tgtEl>
                                          <p:spTgt spid="13"/>
                                        </p:tgtEl>
                                        <p:attrNameLst>
                                          <p:attrName>style.visibility</p:attrName>
                                        </p:attrNameLst>
                                      </p:cBhvr>
                                      <p:to>
                                        <p:strVal val="hidden"/>
                                      </p:to>
                                    </p:set>
                                  </p:childTnLst>
                                </p:cTn>
                              </p:par>
                              <p:par>
                                <p:cTn id="253" presetID="1" presetClass="exit" presetSubtype="0" fill="hold" nodeType="withEffect">
                                  <p:stCondLst>
                                    <p:cond delay="0"/>
                                  </p:stCondLst>
                                  <p:childTnLst>
                                    <p:set>
                                      <p:cBhvr>
                                        <p:cTn id="254" dur="1" fill="hold">
                                          <p:stCondLst>
                                            <p:cond delay="0"/>
                                          </p:stCondLst>
                                        </p:cTn>
                                        <p:tgtEl>
                                          <p:spTgt spid="17"/>
                                        </p:tgtEl>
                                        <p:attrNameLst>
                                          <p:attrName>style.visibility</p:attrName>
                                        </p:attrNameLst>
                                      </p:cBhvr>
                                      <p:to>
                                        <p:strVal val="hidden"/>
                                      </p:to>
                                    </p:set>
                                  </p:childTnLst>
                                </p:cTn>
                              </p:par>
                              <p:par>
                                <p:cTn id="255" presetID="1" presetClass="exit" presetSubtype="0" fill="hold" nodeType="withEffect">
                                  <p:stCondLst>
                                    <p:cond delay="0"/>
                                  </p:stCondLst>
                                  <p:childTnLst>
                                    <p:set>
                                      <p:cBhvr>
                                        <p:cTn id="256" dur="1" fill="hold">
                                          <p:stCondLst>
                                            <p:cond delay="0"/>
                                          </p:stCondLst>
                                        </p:cTn>
                                        <p:tgtEl>
                                          <p:spTgt spid="21"/>
                                        </p:tgtEl>
                                        <p:attrNameLst>
                                          <p:attrName>style.visibility</p:attrName>
                                        </p:attrNameLst>
                                      </p:cBhvr>
                                      <p:to>
                                        <p:strVal val="hidden"/>
                                      </p:to>
                                    </p:set>
                                  </p:childTnLst>
                                </p:cTn>
                              </p:par>
                              <p:par>
                                <p:cTn id="257" presetID="1" presetClass="exit" presetSubtype="0" fill="hold" nodeType="withEffect">
                                  <p:stCondLst>
                                    <p:cond delay="0"/>
                                  </p:stCondLst>
                                  <p:childTnLst>
                                    <p:set>
                                      <p:cBhvr>
                                        <p:cTn id="258" dur="1" fill="hold">
                                          <p:stCondLst>
                                            <p:cond delay="0"/>
                                          </p:stCondLst>
                                        </p:cTn>
                                        <p:tgtEl>
                                          <p:spTgt spid="25"/>
                                        </p:tgtEl>
                                        <p:attrNameLst>
                                          <p:attrName>style.visibility</p:attrName>
                                        </p:attrNameLst>
                                      </p:cBhvr>
                                      <p:to>
                                        <p:strVal val="hidden"/>
                                      </p:to>
                                    </p:set>
                                  </p:childTnLst>
                                </p:cTn>
                              </p:par>
                              <p:par>
                                <p:cTn id="259" presetID="1" presetClass="exit" presetSubtype="0" fill="hold" nodeType="withEffect">
                                  <p:stCondLst>
                                    <p:cond delay="0"/>
                                  </p:stCondLst>
                                  <p:childTnLst>
                                    <p:set>
                                      <p:cBhvr>
                                        <p:cTn id="260" dur="1" fill="hold">
                                          <p:stCondLst>
                                            <p:cond delay="0"/>
                                          </p:stCondLst>
                                        </p:cTn>
                                        <p:tgtEl>
                                          <p:spTgt spid="29"/>
                                        </p:tgtEl>
                                        <p:attrNameLst>
                                          <p:attrName>style.visibility</p:attrName>
                                        </p:attrNameLst>
                                      </p:cBhvr>
                                      <p:to>
                                        <p:strVal val="hidden"/>
                                      </p:to>
                                    </p:set>
                                  </p:childTnLst>
                                </p:cTn>
                              </p:par>
                              <p:par>
                                <p:cTn id="261" presetID="1" presetClass="exit" presetSubtype="0" fill="hold" nodeType="withEffect">
                                  <p:stCondLst>
                                    <p:cond delay="0"/>
                                  </p:stCondLst>
                                  <p:childTnLst>
                                    <p:set>
                                      <p:cBhvr>
                                        <p:cTn id="262" dur="1" fill="hold">
                                          <p:stCondLst>
                                            <p:cond delay="0"/>
                                          </p:stCondLst>
                                        </p:cTn>
                                        <p:tgtEl>
                                          <p:spTgt spid="33"/>
                                        </p:tgtEl>
                                        <p:attrNameLst>
                                          <p:attrName>style.visibility</p:attrName>
                                        </p:attrNameLst>
                                      </p:cBhvr>
                                      <p:to>
                                        <p:strVal val="hidden"/>
                                      </p:to>
                                    </p:set>
                                  </p:childTnLst>
                                </p:cTn>
                              </p:par>
                              <p:par>
                                <p:cTn id="263" presetID="1" presetClass="exit" presetSubtype="0" fill="hold" nodeType="withEffect">
                                  <p:stCondLst>
                                    <p:cond delay="0"/>
                                  </p:stCondLst>
                                  <p:childTnLst>
                                    <p:set>
                                      <p:cBhvr>
                                        <p:cTn id="264" dur="1" fill="hold">
                                          <p:stCondLst>
                                            <p:cond delay="0"/>
                                          </p:stCondLst>
                                        </p:cTn>
                                        <p:tgtEl>
                                          <p:spTgt spid="37"/>
                                        </p:tgtEl>
                                        <p:attrNameLst>
                                          <p:attrName>style.visibility</p:attrName>
                                        </p:attrNameLst>
                                      </p:cBhvr>
                                      <p:to>
                                        <p:strVal val="hidden"/>
                                      </p:to>
                                    </p:set>
                                  </p:childTnLst>
                                </p:cTn>
                              </p:par>
                            </p:childTnLst>
                          </p:cTn>
                        </p:par>
                        <p:par>
                          <p:cTn id="265" fill="hold">
                            <p:stCondLst>
                              <p:cond delay="0"/>
                            </p:stCondLst>
                            <p:childTnLst>
                              <p:par>
                                <p:cTn id="266" presetID="22" presetClass="entr" presetSubtype="1" fill="hold" nodeType="afterEffect">
                                  <p:stCondLst>
                                    <p:cond delay="0"/>
                                  </p:stCondLst>
                                  <p:childTnLst>
                                    <p:set>
                                      <p:cBhvr>
                                        <p:cTn id="267" dur="1" fill="hold">
                                          <p:stCondLst>
                                            <p:cond delay="0"/>
                                          </p:stCondLst>
                                        </p:cTn>
                                        <p:tgtEl>
                                          <p:spTgt spid="41"/>
                                        </p:tgtEl>
                                        <p:attrNameLst>
                                          <p:attrName>style.visibility</p:attrName>
                                        </p:attrNameLst>
                                      </p:cBhvr>
                                      <p:to>
                                        <p:strVal val="visible"/>
                                      </p:to>
                                    </p:set>
                                    <p:animEffect transition="in" filter="wipe(up)">
                                      <p:cBhvr>
                                        <p:cTn id="268" dur="1000"/>
                                        <p:tgtEl>
                                          <p:spTgt spid="41"/>
                                        </p:tgtEl>
                                      </p:cBhvr>
                                    </p:animEffect>
                                  </p:childTnLst>
                                </p:cTn>
                              </p:par>
                            </p:childTnLst>
                          </p:cTn>
                        </p:par>
                      </p:childTnLst>
                    </p:cTn>
                  </p:par>
                </p:childTnLst>
              </p:cTn>
              <p:nextCondLst>
                <p:cond evt="onClick" delay="0">
                  <p:tgtEl>
                    <p:spTgt spid="40"/>
                  </p:tgtEl>
                </p:cond>
              </p:nextCondLst>
            </p:seq>
          </p:childTnLst>
        </p:cTn>
      </p:par>
    </p:tnLst>
    <p:bldLst>
      <p:bldP spid="10" grpId="0"/>
      <p:bldP spid="11" grpId="0"/>
      <p:bldP spid="12" grpId="0" bldLvl="0" animBg="1"/>
      <p:bldP spid="16" grpId="0" bldLvl="0" animBg="1"/>
      <p:bldP spid="20" grpId="0" bldLvl="0" animBg="1"/>
      <p:bldP spid="24" grpId="0" bldLvl="0" animBg="1"/>
      <p:bldP spid="28" grpId="0" bldLvl="0" animBg="1"/>
      <p:bldP spid="32" grpId="0" bldLvl="0" animBg="1"/>
      <p:bldP spid="36" grpId="0" bldLvl="0" animBg="1"/>
      <p:bldP spid="4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B0F0"/>
                </a:solidFill>
                <a:latin typeface="黑体" panose="02010609060101010101" charset="-122"/>
                <a:ea typeface="黑体" panose="02010609060101010101" charset="-122"/>
              </a:rPr>
              <a:t>考点三 使用显微镜观察多种多样的细胞（知识精讲）</a:t>
            </a:r>
            <a:endParaRPr lang="zh-CN" altLang="en-US" dirty="0">
              <a:solidFill>
                <a:srgbClr val="00B0F0"/>
              </a:solidFill>
              <a:latin typeface="黑体" panose="02010609060101010101" charset="-122"/>
              <a:ea typeface="黑体" panose="02010609060101010101" charset="-122"/>
            </a:endParaRPr>
          </a:p>
        </p:txBody>
      </p:sp>
      <p:sp>
        <p:nvSpPr>
          <p:cNvPr id="3" name="文本占位符 2"/>
          <p:cNvSpPr>
            <a:spLocks noGrp="1"/>
          </p:cNvSpPr>
          <p:nvPr>
            <p:ph type="body" idx="1"/>
          </p:nvPr>
        </p:nvSpPr>
        <p:spPr/>
        <p:txBody>
          <a:bodyPr/>
          <a:lstStyle/>
          <a:p>
            <a:r>
              <a:rPr lang="zh-CN" altLang="en-US" sz="3200" b="1" dirty="0">
                <a:latin typeface="Times New Roman" panose="02020603050405020304" pitchFamily="18" charset="0"/>
              </a:rPr>
              <a:t>显微镜的结构和使用方法</a:t>
            </a:r>
            <a:endParaRPr lang="zh-CN" altLang="en-US" sz="3200" b="1" dirty="0">
              <a:latin typeface="Times New Roman" panose="02020603050405020304" pitchFamily="18" charset="0"/>
            </a:endParaRPr>
          </a:p>
          <a:p>
            <a:endParaRPr lang="zh-CN" altLang="en-US" dirty="0"/>
          </a:p>
        </p:txBody>
      </p:sp>
      <p:pic>
        <p:nvPicPr>
          <p:cNvPr id="1026" name="Picture 2" descr="S12"/>
          <p:cNvPicPr>
            <a:picLocks noChangeAspect="1" noChangeArrowheads="1"/>
          </p:cNvPicPr>
          <p:nvPr/>
        </p:nvPicPr>
        <p:blipFill rotWithShape="1">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l="11200" t="50" r="16487"/>
          <a:stretch>
            <a:fillRect/>
          </a:stretch>
        </p:blipFill>
        <p:spPr bwMode="auto">
          <a:xfrm>
            <a:off x="446405" y="1169381"/>
            <a:ext cx="4766972" cy="551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 4"/>
          <p:cNvSpPr/>
          <p:nvPr/>
        </p:nvSpPr>
        <p:spPr>
          <a:xfrm>
            <a:off x="3090009" y="1303872"/>
            <a:ext cx="867290" cy="910578"/>
          </a:xfrm>
          <a:prstGeom prst="roundRect">
            <a:avLst/>
          </a:prstGeom>
          <a:noFill/>
          <a:ln w="28575"/>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7" name="直接连接符 6"/>
          <p:cNvCxnSpPr/>
          <p:nvPr/>
        </p:nvCxnSpPr>
        <p:spPr>
          <a:xfrm flipV="1">
            <a:off x="3957299" y="1724905"/>
            <a:ext cx="1456935" cy="612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2102270" y="3573195"/>
            <a:ext cx="506437" cy="618979"/>
          </a:xfrm>
          <a:prstGeom prst="roundRect">
            <a:avLst/>
          </a:prstGeom>
          <a:noFill/>
          <a:ln w="28575"/>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1" name="直接连接符 10"/>
          <p:cNvCxnSpPr/>
          <p:nvPr/>
        </p:nvCxnSpPr>
        <p:spPr>
          <a:xfrm>
            <a:off x="2608707" y="3924887"/>
            <a:ext cx="2805527" cy="693377"/>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 name="Group 14"/>
          <p:cNvGrpSpPr/>
          <p:nvPr/>
        </p:nvGrpSpPr>
        <p:grpSpPr bwMode="auto">
          <a:xfrm>
            <a:off x="5141622" y="612190"/>
            <a:ext cx="2954655" cy="2487468"/>
            <a:chOff x="0" y="0"/>
            <a:chExt cx="2954763" cy="2487036"/>
          </a:xfrm>
        </p:grpSpPr>
        <p:pic>
          <p:nvPicPr>
            <p:cNvPr id="13" name="图片 86" descr="目镜.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16" y="0"/>
              <a:ext cx="2160240"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1"/>
            <p:cNvSpPr txBox="1">
              <a:spLocks noChangeArrowheads="1"/>
            </p:cNvSpPr>
            <p:nvPr/>
          </p:nvSpPr>
          <p:spPr bwMode="auto">
            <a:xfrm>
              <a:off x="0" y="1656183"/>
              <a:ext cx="2954763" cy="8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      10×    15×</a:t>
              </a:r>
              <a:endPar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目镜越长，倍数越小</a:t>
              </a:r>
              <a:endPar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endParaRPr>
            </a:p>
          </p:txBody>
        </p:sp>
      </p:grpSp>
      <p:grpSp>
        <p:nvGrpSpPr>
          <p:cNvPr id="15" name="Group 17"/>
          <p:cNvGrpSpPr/>
          <p:nvPr/>
        </p:nvGrpSpPr>
        <p:grpSpPr bwMode="auto">
          <a:xfrm>
            <a:off x="5023583" y="3734345"/>
            <a:ext cx="2954655" cy="2327415"/>
            <a:chOff x="0" y="0"/>
            <a:chExt cx="2954763" cy="2327807"/>
          </a:xfrm>
        </p:grpSpPr>
        <p:grpSp>
          <p:nvGrpSpPr>
            <p:cNvPr id="16" name="Group 18"/>
            <p:cNvGrpSpPr>
              <a:grpSpLocks noChangeAspect="1"/>
            </p:cNvGrpSpPr>
            <p:nvPr/>
          </p:nvGrpSpPr>
          <p:grpSpPr bwMode="auto">
            <a:xfrm>
              <a:off x="310104" y="0"/>
              <a:ext cx="1937490" cy="1656184"/>
              <a:chOff x="0" y="0"/>
              <a:chExt cx="1937490" cy="1733792"/>
            </a:xfrm>
          </p:grpSpPr>
          <p:pic>
            <p:nvPicPr>
              <p:cNvPr id="18" name="图片 87" descr="物镜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62159" cy="173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88" descr="物镜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0120" y="318295"/>
                <a:ext cx="857370" cy="140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TextBox 103"/>
            <p:cNvSpPr txBox="1">
              <a:spLocks noChangeArrowheads="1"/>
            </p:cNvSpPr>
            <p:nvPr/>
          </p:nvSpPr>
          <p:spPr bwMode="auto">
            <a:xfrm>
              <a:off x="0" y="1496670"/>
              <a:ext cx="2954763" cy="83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      40×     4×</a:t>
              </a:r>
              <a:endPar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物镜越长，倍数越大</a:t>
              </a:r>
              <a:endPar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endParaRPr>
            </a:p>
          </p:txBody>
        </p:sp>
      </p:grpSp>
      <p:sp>
        <p:nvSpPr>
          <p:cNvPr id="100" name="文本框 99"/>
          <p:cNvSpPr txBox="1"/>
          <p:nvPr/>
        </p:nvSpPr>
        <p:spPr>
          <a:xfrm>
            <a:off x="8284210" y="612140"/>
            <a:ext cx="3658235" cy="5851525"/>
          </a:xfrm>
          <a:prstGeom prst="rect">
            <a:avLst/>
          </a:prstGeom>
          <a:noFill/>
          <a:ln w="9525">
            <a:noFill/>
          </a:ln>
        </p:spPr>
        <p:txBody>
          <a:bodyPr wrap="square">
            <a:spAutoFit/>
          </a:bodyPr>
          <a:p>
            <a:pPr indent="0">
              <a:lnSpc>
                <a:spcPct val="120000"/>
              </a:lnSpc>
              <a:buNone/>
            </a:pPr>
            <a:r>
              <a:rPr lang="en-US" sz="2400" b="1" i="1">
                <a:latin typeface="Wingdings" panose="05000000000000000000" charset="0"/>
              </a:rPr>
              <a:t>²</a:t>
            </a:r>
            <a:r>
              <a:rPr lang="zh-CN" sz="2400" b="1" i="1">
                <a:latin typeface="Times New Roman" panose="02020603050405020304" pitchFamily="18" charset="0"/>
                <a:ea typeface="宋体" panose="02010600030101010101" pitchFamily="2" charset="-122"/>
              </a:rPr>
              <a:t>普通光学显微镜的适用范围有哪些（对比电子显微镜）？</a:t>
            </a:r>
            <a:endParaRPr lang="zh-CN" sz="2400" b="1" i="1">
              <a:latin typeface="Times New Roman" panose="02020603050405020304" pitchFamily="18" charset="0"/>
              <a:ea typeface="宋体" panose="02010600030101010101" pitchFamily="2" charset="-122"/>
            </a:endParaRPr>
          </a:p>
          <a:p>
            <a:pPr indent="0">
              <a:lnSpc>
                <a:spcPct val="120000"/>
              </a:lnSpc>
              <a:buNone/>
            </a:pPr>
            <a:r>
              <a:rPr lang="zh-CN" sz="2400" b="1">
                <a:latin typeface="Calibri" panose="020F0502020204030204" charset="0"/>
                <a:ea typeface="宋体" panose="02010600030101010101" pitchFamily="2" charset="-122"/>
              </a:rPr>
              <a:t>普通光学显微镜</a:t>
            </a:r>
            <a:r>
              <a:rPr lang="zh-CN" sz="2400" b="0">
                <a:latin typeface="Calibri" panose="020F0502020204030204" charset="0"/>
                <a:ea typeface="宋体" panose="02010600030101010101" pitchFamily="2" charset="-122"/>
              </a:rPr>
              <a:t>：显微结构，只能看到细胞器的基本形态，只能看到叶绿体、线粒体、液泡；</a:t>
            </a:r>
            <a:endParaRPr lang="zh-CN" sz="2400" b="0">
              <a:latin typeface="Calibri" panose="020F0502020204030204" charset="0"/>
              <a:ea typeface="宋体" panose="02010600030101010101" pitchFamily="2" charset="-122"/>
            </a:endParaRPr>
          </a:p>
          <a:p>
            <a:pPr indent="0">
              <a:lnSpc>
                <a:spcPct val="120000"/>
              </a:lnSpc>
              <a:buNone/>
            </a:pPr>
            <a:r>
              <a:rPr lang="zh-CN" sz="2400" b="1">
                <a:latin typeface="Calibri" panose="020F0502020204030204" charset="0"/>
                <a:ea typeface="宋体" panose="02010600030101010101" pitchFamily="2" charset="-122"/>
              </a:rPr>
              <a:t>电子显微镜</a:t>
            </a:r>
            <a:r>
              <a:rPr lang="zh-CN" sz="2400" b="0">
                <a:latin typeface="Calibri" panose="020F0502020204030204" charset="0"/>
                <a:ea typeface="宋体" panose="02010600030101010101" pitchFamily="2" charset="-122"/>
              </a:rPr>
              <a:t>：亚显微结构，可以看到细胞器的</a:t>
            </a:r>
            <a:r>
              <a:rPr lang="zh-CN" sz="2400" b="1">
                <a:solidFill>
                  <a:srgbClr val="FF0000"/>
                </a:solidFill>
                <a:latin typeface="Calibri" panose="020F0502020204030204" charset="0"/>
                <a:ea typeface="宋体" panose="02010600030101010101" pitchFamily="2" charset="-122"/>
              </a:rPr>
              <a:t>内部结构</a:t>
            </a:r>
            <a:r>
              <a:rPr lang="zh-CN" sz="2400" b="0">
                <a:latin typeface="Calibri" panose="020F0502020204030204" charset="0"/>
                <a:ea typeface="宋体" panose="02010600030101010101" pitchFamily="2" charset="-122"/>
              </a:rPr>
              <a:t>，能看到叶绿体、线粒体、液泡、核糖体、内质网、高尔基体、中心体、溶酶体；</a:t>
            </a:r>
            <a:endParaRPr lang="zh-CN" altLang="en-US" sz="2400" b="0">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heel(1)">
                                      <p:cBhvr>
                                        <p:cTn id="14" dur="750"/>
                                        <p:tgtEl>
                                          <p:spTgt spid="5"/>
                                        </p:tgtEl>
                                      </p:cBhvr>
                                    </p:animEffect>
                                  </p:childTnLst>
                                </p:cTn>
                              </p:par>
                            </p:childTnLst>
                          </p:cTn>
                        </p:par>
                        <p:par>
                          <p:cTn id="15" fill="hold">
                            <p:stCondLst>
                              <p:cond delay="1000"/>
                            </p:stCondLst>
                            <p:childTnLst>
                              <p:par>
                                <p:cTn id="16" presetID="26" presetClass="emph" presetSubtype="0" repeatCount="indefinite" fill="hold" grpId="1" nodeType="afterEffect">
                                  <p:stCondLst>
                                    <p:cond delay="0"/>
                                  </p:stCondLst>
                                  <p:endCondLst>
                                    <p:cond evt="onNext" delay="0">
                                      <p:tgtEl>
                                        <p:sldTgt/>
                                      </p:tgtEl>
                                    </p:cond>
                                  </p:endCondLst>
                                  <p:childTnLst>
                                    <p:animEffect transition="out" filter="fade">
                                      <p:cBhvr>
                                        <p:cTn id="17" dur="500" tmFilter="0, 0; .2, .5; .8, .5; 1, 0"/>
                                        <p:tgtEl>
                                          <p:spTgt spid="5"/>
                                        </p:tgtEl>
                                      </p:cBhvr>
                                    </p:animEffect>
                                    <p:animScale>
                                      <p:cBhvr>
                                        <p:cTn id="18" dur="250" autoRev="1" fill="hold"/>
                                        <p:tgtEl>
                                          <p:spTgt spid="5"/>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heel(1)">
                                      <p:cBhvr>
                                        <p:cTn id="32" dur="750"/>
                                        <p:tgtEl>
                                          <p:spTgt spid="10"/>
                                        </p:tgtEl>
                                      </p:cBhvr>
                                    </p:animEffect>
                                  </p:childTnLst>
                                </p:cTn>
                              </p:par>
                            </p:childTnLst>
                          </p:cTn>
                        </p:par>
                        <p:par>
                          <p:cTn id="33" fill="hold">
                            <p:stCondLst>
                              <p:cond delay="1000"/>
                            </p:stCondLst>
                            <p:childTnLst>
                              <p:par>
                                <p:cTn id="34" presetID="26" presetClass="emph" presetSubtype="0" repeatCount="indefinite" fill="hold" grpId="1" nodeType="afterEffect">
                                  <p:stCondLst>
                                    <p:cond delay="0"/>
                                  </p:stCondLst>
                                  <p:endCondLst>
                                    <p:cond evt="onNext" delay="0">
                                      <p:tgtEl>
                                        <p:sldTgt/>
                                      </p:tgtEl>
                                    </p:cond>
                                  </p:endCondLst>
                                  <p:childTnLst>
                                    <p:animEffect transition="out" filter="fade">
                                      <p:cBhvr>
                                        <p:cTn id="35" dur="500" tmFilter="0, 0; .2, .5; .8, .5; 1, 0"/>
                                        <p:tgtEl>
                                          <p:spTgt spid="10"/>
                                        </p:tgtEl>
                                      </p:cBhvr>
                                    </p:animEffect>
                                    <p:animScale>
                                      <p:cBhvr>
                                        <p:cTn id="36" dur="250" autoRev="1" fill="hold"/>
                                        <p:tgtEl>
                                          <p:spTgt spid="10"/>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00">
                                            <p:txEl>
                                              <p:pRg st="0" end="0"/>
                                            </p:txEl>
                                          </p:spTgt>
                                        </p:tgtEl>
                                        <p:attrNameLst>
                                          <p:attrName>style.visibility</p:attrName>
                                        </p:attrNameLst>
                                      </p:cBhvr>
                                      <p:to>
                                        <p:strVal val="visible"/>
                                      </p:to>
                                    </p:set>
                                    <p:anim calcmode="lin" valueType="num">
                                      <p:cBhvr additive="base">
                                        <p:cTn id="50" dur="500" fill="hold"/>
                                        <p:tgtEl>
                                          <p:spTgt spid="100">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0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00">
                                            <p:txEl>
                                              <p:pRg st="1" end="1"/>
                                            </p:txEl>
                                          </p:spTgt>
                                        </p:tgtEl>
                                        <p:attrNameLst>
                                          <p:attrName>style.visibility</p:attrName>
                                        </p:attrNameLst>
                                      </p:cBhvr>
                                      <p:to>
                                        <p:strVal val="visible"/>
                                      </p:to>
                                    </p:set>
                                    <p:anim calcmode="lin" valueType="num">
                                      <p:cBhvr additive="base">
                                        <p:cTn id="56" dur="500" fill="hold"/>
                                        <p:tgtEl>
                                          <p:spTgt spid="100">
                                            <p:txEl>
                                              <p:pRg st="1" end="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0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00">
                                            <p:txEl>
                                              <p:pRg st="2" end="2"/>
                                            </p:txEl>
                                          </p:spTgt>
                                        </p:tgtEl>
                                        <p:attrNameLst>
                                          <p:attrName>style.visibility</p:attrName>
                                        </p:attrNameLst>
                                      </p:cBhvr>
                                      <p:to>
                                        <p:strVal val="visible"/>
                                      </p:to>
                                    </p:set>
                                    <p:anim calcmode="lin" valueType="num">
                                      <p:cBhvr additive="base">
                                        <p:cTn id="62" dur="500" fill="hold"/>
                                        <p:tgtEl>
                                          <p:spTgt spid="100">
                                            <p:txEl>
                                              <p:pRg st="2" end="2"/>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0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bldLvl="0" animBg="1"/>
      <p:bldP spid="10" grpId="0" bldLvl="0" animBg="1"/>
      <p:bldP spid="10" grpId="1" bldLvl="0" animBg="1"/>
      <p:bldP spid="100"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1"/>
          <p:cNvSpPr>
            <a:spLocks noChangeArrowheads="1"/>
          </p:cNvSpPr>
          <p:nvPr/>
        </p:nvSpPr>
        <p:spPr bwMode="auto">
          <a:xfrm>
            <a:off x="438844" y="1124744"/>
            <a:ext cx="11417796"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en-US" altLang="zh-CN" sz="2400" b="1" kern="100" dirty="0">
                <a:latin typeface="Times New Roman" panose="02020603050405020304"/>
                <a:ea typeface="楷体_GB2312" panose="02010609030101010101"/>
                <a:cs typeface="Courier New" panose="02070309020205020404"/>
              </a:rPr>
              <a:t>(2018·</a:t>
            </a:r>
            <a:r>
              <a:rPr lang="zh-CN" altLang="zh-CN" sz="2400" b="1" kern="100" dirty="0">
                <a:latin typeface="Times New Roman" panose="02020603050405020304"/>
                <a:ea typeface="楷体_GB2312" panose="02010609030101010101"/>
                <a:cs typeface="Times New Roman" panose="02020603050405020304"/>
              </a:rPr>
              <a:t>全国卷</a:t>
            </a:r>
            <a:r>
              <a:rPr lang="en-US" altLang="zh-CN" sz="2400" b="1" kern="100" dirty="0">
                <a:latin typeface="宋体" panose="02010600030101010101" pitchFamily="2" charset="-122"/>
                <a:ea typeface="楷体_GB2312" panose="02010609030101010101"/>
                <a:cs typeface="Times New Roman" panose="02020603050405020304"/>
              </a:rPr>
              <a:t>Ⅱ</a:t>
            </a:r>
            <a:r>
              <a:rPr lang="zh-CN" altLang="zh-CN" sz="2400" b="1" kern="100" dirty="0">
                <a:latin typeface="Times New Roman" panose="02020603050405020304"/>
                <a:ea typeface="楷体_GB2312" panose="02010609030101010101"/>
                <a:cs typeface="Times New Roman" panose="02020603050405020304"/>
              </a:rPr>
              <a:t>，</a:t>
            </a:r>
            <a:r>
              <a:rPr lang="en-US" altLang="zh-CN" sz="2400" b="1" kern="100" dirty="0">
                <a:latin typeface="Times New Roman" panose="02020603050405020304"/>
                <a:ea typeface="楷体_GB2312" panose="02010609030101010101"/>
                <a:cs typeface="Courier New" panose="02070309020205020404"/>
              </a:rPr>
              <a:t>5)</a:t>
            </a:r>
            <a:r>
              <a:rPr lang="zh-CN" altLang="zh-CN" sz="2400" b="1" kern="100" dirty="0">
                <a:latin typeface="Times New Roman" panose="02020603050405020304"/>
                <a:cs typeface="Times New Roman" panose="02020603050405020304"/>
              </a:rPr>
              <a:t>下列关于病毒的叙述，错误的是</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　　</a:t>
            </a:r>
            <a:r>
              <a:rPr lang="en-US" altLang="zh-CN" sz="2400" b="1" kern="100" dirty="0">
                <a:latin typeface="Times New Roman" panose="02020603050405020304"/>
                <a:cs typeface="Courier New" panose="020703090202050204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从烟草花叶病毒中可以提取到</a:t>
            </a:r>
            <a:r>
              <a:rPr lang="en-US" altLang="zh-CN" sz="2400" b="1" kern="100" dirty="0">
                <a:latin typeface="Times New Roman" panose="02020603050405020304"/>
                <a:cs typeface="Courier New" panose="02070309020205020404"/>
              </a:rPr>
              <a:t>RNA</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B.T</a:t>
            </a:r>
            <a:r>
              <a:rPr lang="en-US" altLang="zh-CN" sz="2400" b="1" kern="100" baseline="-25000" dirty="0" smtClean="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噬菌体可感染肺炎双球菌导致其裂解</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C.HIV</a:t>
            </a:r>
            <a:r>
              <a:rPr lang="zh-CN" altLang="zh-CN" sz="2400" b="1" kern="100" dirty="0">
                <a:latin typeface="Times New Roman" panose="02020603050405020304"/>
                <a:cs typeface="Times New Roman" panose="02020603050405020304"/>
              </a:rPr>
              <a:t>可引起人的获得性免疫缺陷综合征</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D</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阻断病毒的传播可降低其所致疾病的发病率</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黑体" panose="02010609060101010101" charset="-122"/>
                <a:cs typeface="Times New Roman" panose="02020603050405020304"/>
              </a:rPr>
              <a:t>	</a:t>
            </a:r>
            <a:r>
              <a:rPr lang="zh-CN" altLang="zh-CN" sz="2400" b="1" kern="100" dirty="0" smtClean="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panose="02010609030101010101"/>
                <a:cs typeface="Times New Roman" panose="02020603050405020304"/>
              </a:rPr>
              <a:t>　烟草花叶病毒的遗传物质是</a:t>
            </a:r>
            <a:r>
              <a:rPr lang="en-US" altLang="zh-CN" sz="2400" b="1" kern="100" dirty="0">
                <a:solidFill>
                  <a:srgbClr val="0000FF"/>
                </a:solidFill>
                <a:latin typeface="Times New Roman" panose="02020603050405020304"/>
                <a:ea typeface="仿宋_GB2312" panose="02010609030101010101"/>
                <a:cs typeface="Courier New" panose="02070309020205020404"/>
              </a:rPr>
              <a:t>RNA</a:t>
            </a:r>
            <a:r>
              <a:rPr lang="zh-CN" altLang="zh-CN" sz="2400" b="1" kern="100" dirty="0">
                <a:solidFill>
                  <a:srgbClr val="0000FF"/>
                </a:solidFill>
                <a:latin typeface="Times New Roman" panose="02020603050405020304"/>
                <a:ea typeface="仿宋_GB2312" panose="02010609030101010101"/>
                <a:cs typeface="Times New Roman" panose="02020603050405020304"/>
              </a:rPr>
              <a:t>，</a:t>
            </a:r>
            <a:r>
              <a:rPr lang="en-US" altLang="zh-CN" sz="2400" b="1" kern="100" dirty="0">
                <a:solidFill>
                  <a:srgbClr val="0000FF"/>
                </a:solidFill>
                <a:latin typeface="Times New Roman" panose="02020603050405020304"/>
                <a:ea typeface="仿宋_GB2312" panose="02010609030101010101"/>
                <a:cs typeface="Courier New" panose="02070309020205020404"/>
              </a:rPr>
              <a:t>A</a:t>
            </a:r>
            <a:r>
              <a:rPr lang="zh-CN" altLang="zh-CN" sz="2400" b="1" kern="100" dirty="0">
                <a:solidFill>
                  <a:srgbClr val="0000FF"/>
                </a:solidFill>
                <a:latin typeface="Times New Roman" panose="02020603050405020304"/>
                <a:ea typeface="仿宋_GB2312" panose="02010609030101010101"/>
                <a:cs typeface="Times New Roman" panose="02020603050405020304"/>
              </a:rPr>
              <a:t>正确；</a:t>
            </a:r>
            <a:r>
              <a:rPr lang="en-US" altLang="zh-CN" sz="2400" b="1" kern="100" dirty="0">
                <a:solidFill>
                  <a:srgbClr val="0000FF"/>
                </a:solidFill>
                <a:latin typeface="Times New Roman" panose="02020603050405020304"/>
                <a:ea typeface="仿宋_GB2312" panose="02010609030101010101"/>
                <a:cs typeface="Courier New" panose="02070309020205020404"/>
              </a:rPr>
              <a:t>T</a:t>
            </a:r>
            <a:r>
              <a:rPr lang="en-US" altLang="zh-CN" sz="2400" b="1" kern="100" baseline="-25000" dirty="0">
                <a:solidFill>
                  <a:srgbClr val="0000FF"/>
                </a:solidFill>
                <a:latin typeface="Times New Roman" panose="02020603050405020304"/>
                <a:ea typeface="仿宋_GB2312" panose="02010609030101010101"/>
                <a:cs typeface="Courier New" panose="02070309020205020404"/>
              </a:rPr>
              <a:t>2</a:t>
            </a:r>
            <a:r>
              <a:rPr lang="zh-CN" altLang="zh-CN" sz="2400" b="1" kern="100" dirty="0">
                <a:solidFill>
                  <a:srgbClr val="0000FF"/>
                </a:solidFill>
                <a:latin typeface="Times New Roman" panose="02020603050405020304"/>
                <a:ea typeface="仿宋_GB2312" panose="02010609030101010101"/>
                <a:cs typeface="Times New Roman" panose="02020603050405020304"/>
              </a:rPr>
              <a:t>噬菌体是一种专门寄生在大肠杆菌体内的病毒，其不能感染肺炎双球菌，</a:t>
            </a:r>
            <a:r>
              <a:rPr lang="en-US" altLang="zh-CN" sz="2400" b="1" kern="100" dirty="0">
                <a:solidFill>
                  <a:srgbClr val="0000FF"/>
                </a:solidFill>
                <a:latin typeface="Times New Roman" panose="02020603050405020304"/>
                <a:ea typeface="仿宋_GB2312" panose="02010609030101010101"/>
                <a:cs typeface="Courier New" panose="02070309020205020404"/>
              </a:rPr>
              <a:t>B</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a:t>
            </a:r>
            <a:r>
              <a:rPr lang="en-US" altLang="zh-CN" sz="2400" b="1" kern="100" dirty="0">
                <a:solidFill>
                  <a:srgbClr val="0000FF"/>
                </a:solidFill>
                <a:latin typeface="Times New Roman" panose="02020603050405020304"/>
                <a:ea typeface="仿宋_GB2312" panose="02010609030101010101"/>
                <a:cs typeface="Courier New" panose="02070309020205020404"/>
              </a:rPr>
              <a:t>HIV</a:t>
            </a:r>
            <a:r>
              <a:rPr lang="zh-CN" altLang="zh-CN" sz="2400" b="1" kern="100" dirty="0">
                <a:solidFill>
                  <a:srgbClr val="0000FF"/>
                </a:solidFill>
                <a:latin typeface="Times New Roman" panose="02020603050405020304"/>
                <a:ea typeface="仿宋_GB2312" panose="02010609030101010101"/>
                <a:cs typeface="Times New Roman" panose="02020603050405020304"/>
              </a:rPr>
              <a:t>是艾滋病</a:t>
            </a:r>
            <a:r>
              <a:rPr lang="en-US" altLang="zh-CN" sz="2400" b="1" kern="100" dirty="0">
                <a:solidFill>
                  <a:srgbClr val="0000FF"/>
                </a:solidFill>
                <a:latin typeface="Times New Roman" panose="02020603050405020304"/>
                <a:ea typeface="仿宋_GB2312" panose="02010609030101010101"/>
                <a:cs typeface="Courier New" panose="02070309020205020404"/>
              </a:rPr>
              <a:t>(</a:t>
            </a:r>
            <a:r>
              <a:rPr lang="zh-CN" altLang="zh-CN" sz="2400" b="1" kern="100" dirty="0">
                <a:solidFill>
                  <a:srgbClr val="0000FF"/>
                </a:solidFill>
                <a:latin typeface="Times New Roman" panose="02020603050405020304"/>
                <a:ea typeface="仿宋_GB2312" panose="02010609030101010101"/>
                <a:cs typeface="Times New Roman" panose="02020603050405020304"/>
              </a:rPr>
              <a:t>获得性免疫缺陷综合征</a:t>
            </a:r>
            <a:r>
              <a:rPr lang="en-US" altLang="zh-CN" sz="2400" b="1" kern="100" dirty="0">
                <a:solidFill>
                  <a:srgbClr val="0000FF"/>
                </a:solidFill>
                <a:latin typeface="Times New Roman" panose="02020603050405020304"/>
                <a:ea typeface="仿宋_GB2312" panose="02010609030101010101"/>
                <a:cs typeface="Courier New" panose="02070309020205020404"/>
              </a:rPr>
              <a:t>)</a:t>
            </a:r>
            <a:r>
              <a:rPr lang="zh-CN" altLang="zh-CN" sz="2400" b="1" kern="100" dirty="0">
                <a:solidFill>
                  <a:srgbClr val="0000FF"/>
                </a:solidFill>
                <a:latin typeface="Times New Roman" panose="02020603050405020304"/>
                <a:ea typeface="仿宋_GB2312" panose="02010609030101010101"/>
                <a:cs typeface="Times New Roman" panose="02020603050405020304"/>
              </a:rPr>
              <a:t>的病原体，</a:t>
            </a:r>
            <a:r>
              <a:rPr lang="en-US" altLang="zh-CN" sz="2400" b="1" kern="100" dirty="0">
                <a:solidFill>
                  <a:srgbClr val="0000FF"/>
                </a:solidFill>
                <a:latin typeface="Times New Roman" panose="02020603050405020304"/>
                <a:ea typeface="仿宋_GB2312" panose="02010609030101010101"/>
                <a:cs typeface="Courier New" panose="02070309020205020404"/>
              </a:rPr>
              <a:t>C</a:t>
            </a:r>
            <a:r>
              <a:rPr lang="zh-CN" altLang="zh-CN" sz="2400" b="1" kern="100" dirty="0">
                <a:solidFill>
                  <a:srgbClr val="0000FF"/>
                </a:solidFill>
                <a:latin typeface="Times New Roman" panose="02020603050405020304"/>
                <a:ea typeface="仿宋_GB2312" panose="02010609030101010101"/>
                <a:cs typeface="Times New Roman" panose="02020603050405020304"/>
              </a:rPr>
              <a:t>正确；阻断病原体的传播可降低其所致疾病的发病率，</a:t>
            </a:r>
            <a:r>
              <a:rPr lang="en-US" altLang="zh-CN" sz="2400" b="1" kern="100" dirty="0">
                <a:solidFill>
                  <a:srgbClr val="0000FF"/>
                </a:solidFill>
                <a:latin typeface="Times New Roman" panose="02020603050405020304"/>
                <a:ea typeface="仿宋_GB2312" panose="02010609030101010101"/>
                <a:cs typeface="Courier New" panose="02070309020205020404"/>
              </a:rPr>
              <a:t>D</a:t>
            </a:r>
            <a:r>
              <a:rPr lang="zh-CN" altLang="zh-CN" sz="2400" b="1" kern="100" dirty="0">
                <a:solidFill>
                  <a:srgbClr val="0000FF"/>
                </a:solidFill>
                <a:latin typeface="Times New Roman" panose="02020603050405020304"/>
                <a:ea typeface="仿宋_GB2312" panose="02010609030101010101"/>
                <a:cs typeface="Times New Roman" panose="02020603050405020304"/>
              </a:rPr>
              <a:t>正确。</a:t>
            </a:r>
            <a:endParaRPr lang="zh-CN" altLang="zh-CN" sz="1050" kern="100" dirty="0">
              <a:solidFill>
                <a:srgbClr val="0000FF"/>
              </a:solidFill>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黑体" panose="02010609060101010101" charset="-122"/>
                <a:cs typeface="Times New Roman" panose="02020603050405020304"/>
              </a:rPr>
              <a:t>	</a:t>
            </a:r>
            <a:r>
              <a:rPr lang="zh-CN" altLang="zh-CN" sz="2400" b="1" kern="100" dirty="0" smtClean="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B</a:t>
            </a:r>
            <a:endParaRPr lang="zh-CN" altLang="zh-CN" sz="1050" kern="100" dirty="0">
              <a:solidFill>
                <a:srgbClr val="FF0000"/>
              </a:solidFill>
              <a:latin typeface="宋体" panose="02010600030101010101" pitchFamily="2" charset="-122"/>
              <a:cs typeface="Courier New" panose="02070309020205020404"/>
            </a:endParaRPr>
          </a:p>
        </p:txBody>
      </p:sp>
      <p:sp>
        <p:nvSpPr>
          <p:cNvPr id="2" name="矩形 1"/>
          <p:cNvSpPr/>
          <p:nvPr/>
        </p:nvSpPr>
        <p:spPr>
          <a:xfrm>
            <a:off x="2868064" y="339323"/>
            <a:ext cx="6364242" cy="715581"/>
          </a:xfrm>
          <a:prstGeom prst="rect">
            <a:avLst/>
          </a:prstGeom>
        </p:spPr>
        <p:txBody>
          <a:bodyPr wrap="none">
            <a:spAutoFit/>
          </a:bodyPr>
          <a:p>
            <a:pPr algn="ctr">
              <a:lnSpc>
                <a:spcPct val="150000"/>
              </a:lnSpc>
              <a:spcAft>
                <a:spcPts val="0"/>
              </a:spcAft>
              <a:tabLst>
                <a:tab pos="2790825" algn="l"/>
              </a:tabLst>
            </a:pPr>
            <a:r>
              <a:rPr lang="zh-CN" altLang="zh-CN" sz="3200" b="1" kern="100" dirty="0">
                <a:latin typeface="Times New Roman" panose="02020603050405020304"/>
                <a:ea typeface="黑体" panose="02010609060101010101" charset="-122"/>
                <a:cs typeface="Times New Roman" panose="02020603050405020304"/>
              </a:rPr>
              <a:t>考点一　细胞是最基本的生命</a:t>
            </a:r>
            <a:r>
              <a:rPr lang="zh-CN" altLang="zh-CN" sz="3200" b="1" kern="100" dirty="0" smtClean="0">
                <a:latin typeface="Times New Roman" panose="02020603050405020304"/>
                <a:ea typeface="黑体" panose="02010609060101010101" charset="-122"/>
                <a:cs typeface="Times New Roman" panose="02020603050405020304"/>
              </a:rPr>
              <a:t>系统</a:t>
            </a:r>
            <a:endParaRPr lang="zh-CN" altLang="zh-CN" sz="120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blinds(horizontal)">
                                      <p:cBhvr>
                                        <p:cTn id="7" dur="500"/>
                                        <p:tgtEl>
                                          <p:spTgt spid="7">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blinds(horizontal)">
                                      <p:cBhvr>
                                        <p:cTn id="1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400973"/>
            <a:ext cx="11647294" cy="390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2.</a:t>
            </a:r>
            <a:r>
              <a:rPr lang="en-US" altLang="zh-CN" sz="2400" b="1" kern="100" dirty="0">
                <a:latin typeface="Times New Roman" panose="02020603050405020304"/>
                <a:ea typeface="楷体_GB2312" panose="02010609030101010101"/>
                <a:cs typeface="Courier New" panose="02070309020205020404"/>
              </a:rPr>
              <a:t>(2019·</a:t>
            </a:r>
            <a:r>
              <a:rPr lang="zh-CN" altLang="zh-CN" sz="2400" b="1" kern="100" dirty="0">
                <a:latin typeface="Times New Roman" panose="02020603050405020304"/>
                <a:ea typeface="楷体_GB2312" panose="02010609030101010101"/>
                <a:cs typeface="Times New Roman" panose="02020603050405020304"/>
              </a:rPr>
              <a:t>豫西南省示范性高中联考</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cs typeface="Times New Roman" panose="02020603050405020304"/>
              </a:rPr>
              <a:t>水痘是由水痘</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带状疱疹病毒</a:t>
            </a:r>
            <a:r>
              <a:rPr lang="en-US" altLang="zh-CN" sz="2400" b="1" kern="100" dirty="0">
                <a:latin typeface="Times New Roman" panose="02020603050405020304"/>
                <a:cs typeface="Courier New" panose="02070309020205020404"/>
              </a:rPr>
              <a:t>(VZV</a:t>
            </a:r>
            <a:r>
              <a:rPr lang="zh-CN" altLang="zh-CN" sz="2400" b="1" kern="100" dirty="0">
                <a:latin typeface="Times New Roman" panose="02020603050405020304"/>
                <a:cs typeface="Times New Roman" panose="02020603050405020304"/>
              </a:rPr>
              <a:t>，一种双链</a:t>
            </a:r>
            <a:r>
              <a:rPr lang="en-US" altLang="zh-CN" sz="2400" b="1" kern="100" dirty="0">
                <a:latin typeface="Times New Roman" panose="02020603050405020304"/>
                <a:cs typeface="Courier New" panose="02070309020205020404"/>
              </a:rPr>
              <a:t>DNA</a:t>
            </a:r>
            <a:r>
              <a:rPr lang="zh-CN" altLang="zh-CN" sz="2400" b="1" kern="100" dirty="0">
                <a:latin typeface="Times New Roman" panose="02020603050405020304"/>
                <a:cs typeface="Times New Roman" panose="02020603050405020304"/>
              </a:rPr>
              <a:t>病毒</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初次感染引起的急性传染病，人类是该病毒的唯一自然宿主。下列有关</a:t>
            </a:r>
            <a:r>
              <a:rPr lang="en-US" altLang="zh-CN" sz="2400" b="1" kern="100" dirty="0">
                <a:latin typeface="Times New Roman" panose="02020603050405020304"/>
                <a:cs typeface="Courier New" panose="02070309020205020404"/>
              </a:rPr>
              <a:t>VZV</a:t>
            </a:r>
            <a:r>
              <a:rPr lang="zh-CN" altLang="zh-CN" sz="2400" b="1" kern="100" dirty="0">
                <a:latin typeface="Times New Roman" panose="02020603050405020304"/>
                <a:cs typeface="Times New Roman" panose="02020603050405020304"/>
              </a:rPr>
              <a:t>的叙述，正确的是</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　　</a:t>
            </a:r>
            <a:r>
              <a:rPr lang="en-US" altLang="zh-CN" sz="2400" b="1" kern="100" dirty="0">
                <a:latin typeface="Times New Roman" panose="02020603050405020304"/>
                <a:cs typeface="Courier New" panose="020703090202050204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A.VZV</a:t>
            </a:r>
            <a:r>
              <a:rPr lang="zh-CN" altLang="zh-CN" sz="2400" b="1" kern="100" dirty="0">
                <a:latin typeface="Times New Roman" panose="02020603050405020304"/>
                <a:cs typeface="Times New Roman" panose="02020603050405020304"/>
              </a:rPr>
              <a:t>的遗传物质彻底水解后得到</a:t>
            </a:r>
            <a:r>
              <a:rPr lang="en-US" altLang="zh-CN" sz="2400" b="1" kern="100" dirty="0">
                <a:latin typeface="Times New Roman" panose="02020603050405020304"/>
                <a:cs typeface="Courier New" panose="02070309020205020404"/>
              </a:rPr>
              <a:t>4</a:t>
            </a:r>
            <a:r>
              <a:rPr lang="zh-CN" altLang="zh-CN" sz="2400" b="1" kern="100" dirty="0">
                <a:latin typeface="Times New Roman" panose="02020603050405020304"/>
                <a:cs typeface="Times New Roman" panose="02020603050405020304"/>
              </a:rPr>
              <a:t>种脱氧核苷酸</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B.VZV</a:t>
            </a:r>
            <a:r>
              <a:rPr lang="zh-CN" altLang="zh-CN" sz="2400" b="1" kern="100" dirty="0">
                <a:latin typeface="Times New Roman" panose="02020603050405020304"/>
                <a:cs typeface="Times New Roman" panose="02020603050405020304"/>
              </a:rPr>
              <a:t>属于生命系统结构层次的最低层次，能通过分裂繁殖后代</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C.VZV</a:t>
            </a:r>
            <a:r>
              <a:rPr lang="zh-CN" altLang="zh-CN" sz="2400" b="1" kern="100" dirty="0">
                <a:latin typeface="Times New Roman" panose="02020603050405020304"/>
                <a:cs typeface="Times New Roman" panose="02020603050405020304"/>
              </a:rPr>
              <a:t>与它的宿主能发生的可遗传变异类型相同</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D.VZV</a:t>
            </a:r>
            <a:r>
              <a:rPr lang="zh-CN" altLang="zh-CN" sz="2400" b="1" kern="100" dirty="0">
                <a:latin typeface="Times New Roman" panose="02020603050405020304"/>
                <a:cs typeface="Times New Roman" panose="02020603050405020304"/>
              </a:rPr>
              <a:t>离开活细胞后将不能完成其生命</a:t>
            </a:r>
            <a:r>
              <a:rPr lang="zh-CN" altLang="zh-CN" sz="2400" b="1" kern="100" dirty="0" smtClean="0">
                <a:latin typeface="Times New Roman" panose="02020603050405020304"/>
                <a:cs typeface="Times New Roman" panose="02020603050405020304"/>
              </a:rPr>
              <a:t>活动</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718806"/>
            <a:ext cx="1164729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panose="02010609030101010101"/>
                <a:cs typeface="Times New Roman" panose="02020603050405020304"/>
              </a:rPr>
              <a:t>　</a:t>
            </a:r>
            <a:r>
              <a:rPr lang="en-US" altLang="zh-CN" sz="2400" b="1" kern="100" dirty="0">
                <a:solidFill>
                  <a:srgbClr val="0000FF"/>
                </a:solidFill>
                <a:latin typeface="Times New Roman" panose="02020603050405020304"/>
                <a:ea typeface="仿宋_GB2312" panose="02010609030101010101"/>
                <a:cs typeface="Courier New" panose="02070309020205020404"/>
              </a:rPr>
              <a:t>VZV</a:t>
            </a:r>
            <a:r>
              <a:rPr lang="zh-CN" altLang="zh-CN" sz="2400" b="1" kern="100" dirty="0">
                <a:solidFill>
                  <a:srgbClr val="0000FF"/>
                </a:solidFill>
                <a:latin typeface="Times New Roman" panose="02020603050405020304"/>
                <a:ea typeface="仿宋_GB2312" panose="02010609030101010101"/>
                <a:cs typeface="Times New Roman" panose="02020603050405020304"/>
              </a:rPr>
              <a:t>的遗传物质是</a:t>
            </a:r>
            <a:r>
              <a:rPr lang="en-US" altLang="zh-CN" sz="2400" b="1" kern="100" dirty="0">
                <a:solidFill>
                  <a:srgbClr val="0000FF"/>
                </a:solidFill>
                <a:latin typeface="Times New Roman" panose="02020603050405020304"/>
                <a:ea typeface="仿宋_GB2312" panose="02010609030101010101"/>
                <a:cs typeface="Courier New" panose="02070309020205020404"/>
              </a:rPr>
              <a:t>DNA</a:t>
            </a:r>
            <a:r>
              <a:rPr lang="zh-CN" altLang="zh-CN" sz="2400" b="1" kern="100" dirty="0">
                <a:solidFill>
                  <a:srgbClr val="0000FF"/>
                </a:solidFill>
                <a:latin typeface="Times New Roman" panose="02020603050405020304"/>
                <a:ea typeface="仿宋_GB2312" panose="02010609030101010101"/>
                <a:cs typeface="Times New Roman" panose="02020603050405020304"/>
              </a:rPr>
              <a:t>，</a:t>
            </a:r>
            <a:r>
              <a:rPr lang="en-US" altLang="zh-CN" sz="2400" b="1" kern="100" dirty="0">
                <a:solidFill>
                  <a:srgbClr val="0000FF"/>
                </a:solidFill>
                <a:latin typeface="Times New Roman" panose="02020603050405020304"/>
                <a:ea typeface="仿宋_GB2312" panose="02010609030101010101"/>
                <a:cs typeface="Courier New" panose="02070309020205020404"/>
              </a:rPr>
              <a:t>DNA</a:t>
            </a:r>
            <a:r>
              <a:rPr lang="zh-CN" altLang="zh-CN" sz="2400" b="1" kern="100" dirty="0">
                <a:solidFill>
                  <a:srgbClr val="0000FF"/>
                </a:solidFill>
                <a:latin typeface="Times New Roman" panose="02020603050405020304"/>
                <a:ea typeface="仿宋_GB2312" panose="02010609030101010101"/>
                <a:cs typeface="Times New Roman" panose="02020603050405020304"/>
              </a:rPr>
              <a:t>彻底水解的产物包括脱氧核糖、磷酸及</a:t>
            </a:r>
            <a:r>
              <a:rPr lang="en-US" altLang="zh-CN" sz="2400" b="1" kern="100" dirty="0">
                <a:solidFill>
                  <a:srgbClr val="0000FF"/>
                </a:solidFill>
                <a:latin typeface="Times New Roman" panose="02020603050405020304"/>
                <a:ea typeface="仿宋_GB2312" panose="02010609030101010101"/>
                <a:cs typeface="Courier New" panose="02070309020205020404"/>
              </a:rPr>
              <a:t>4</a:t>
            </a:r>
            <a:r>
              <a:rPr lang="zh-CN" altLang="zh-CN" sz="2400" b="1" kern="100" dirty="0">
                <a:solidFill>
                  <a:srgbClr val="0000FF"/>
                </a:solidFill>
                <a:latin typeface="Times New Roman" panose="02020603050405020304"/>
                <a:ea typeface="仿宋_GB2312" panose="02010609030101010101"/>
                <a:cs typeface="Times New Roman" panose="02020603050405020304"/>
              </a:rPr>
              <a:t>种碱基</a:t>
            </a:r>
            <a:r>
              <a:rPr lang="en-US" altLang="zh-CN" sz="2400" b="1" kern="100" dirty="0">
                <a:solidFill>
                  <a:srgbClr val="0000FF"/>
                </a:solidFill>
                <a:latin typeface="Times New Roman" panose="02020603050405020304"/>
                <a:ea typeface="仿宋_GB2312" panose="02010609030101010101"/>
                <a:cs typeface="Courier New" panose="02070309020205020404"/>
              </a:rPr>
              <a:t>(A</a:t>
            </a:r>
            <a:r>
              <a:rPr lang="zh-CN" altLang="zh-CN" sz="2400" b="1" kern="100" dirty="0">
                <a:solidFill>
                  <a:srgbClr val="0000FF"/>
                </a:solidFill>
                <a:latin typeface="Times New Roman" panose="02020603050405020304"/>
                <a:ea typeface="仿宋_GB2312" panose="02010609030101010101"/>
                <a:cs typeface="Times New Roman" panose="02020603050405020304"/>
              </a:rPr>
              <a:t>、</a:t>
            </a:r>
            <a:r>
              <a:rPr lang="en-US" altLang="zh-CN" sz="2400" b="1" kern="100" dirty="0">
                <a:solidFill>
                  <a:srgbClr val="0000FF"/>
                </a:solidFill>
                <a:latin typeface="Times New Roman" panose="02020603050405020304"/>
                <a:ea typeface="仿宋_GB2312" panose="02010609030101010101"/>
                <a:cs typeface="Courier New" panose="02070309020205020404"/>
              </a:rPr>
              <a:t>T</a:t>
            </a:r>
            <a:r>
              <a:rPr lang="zh-CN" altLang="zh-CN" sz="2400" b="1" kern="100" dirty="0">
                <a:solidFill>
                  <a:srgbClr val="0000FF"/>
                </a:solidFill>
                <a:latin typeface="Times New Roman" panose="02020603050405020304"/>
                <a:ea typeface="仿宋_GB2312" panose="02010609030101010101"/>
                <a:cs typeface="Times New Roman" panose="02020603050405020304"/>
              </a:rPr>
              <a:t>、</a:t>
            </a:r>
            <a:r>
              <a:rPr lang="en-US" altLang="zh-CN" sz="2400" b="1" kern="100" dirty="0">
                <a:solidFill>
                  <a:srgbClr val="0000FF"/>
                </a:solidFill>
                <a:latin typeface="Times New Roman" panose="02020603050405020304"/>
                <a:ea typeface="仿宋_GB2312" panose="02010609030101010101"/>
                <a:cs typeface="Courier New" panose="02070309020205020404"/>
              </a:rPr>
              <a:t>G</a:t>
            </a:r>
            <a:r>
              <a:rPr lang="zh-CN" altLang="zh-CN" sz="2400" b="1" kern="100" dirty="0">
                <a:solidFill>
                  <a:srgbClr val="0000FF"/>
                </a:solidFill>
                <a:latin typeface="Times New Roman" panose="02020603050405020304"/>
                <a:ea typeface="仿宋_GB2312" panose="02010609030101010101"/>
                <a:cs typeface="Times New Roman" panose="02020603050405020304"/>
              </a:rPr>
              <a:t>、</a:t>
            </a:r>
            <a:r>
              <a:rPr lang="en-US" altLang="zh-CN" sz="2400" b="1" kern="100" dirty="0">
                <a:solidFill>
                  <a:srgbClr val="0000FF"/>
                </a:solidFill>
                <a:latin typeface="Times New Roman" panose="02020603050405020304"/>
                <a:ea typeface="仿宋_GB2312" panose="02010609030101010101"/>
                <a:cs typeface="Courier New" panose="02070309020205020404"/>
              </a:rPr>
              <a:t>C)</a:t>
            </a:r>
            <a:r>
              <a:rPr lang="zh-CN" altLang="zh-CN" sz="2400" b="1" kern="100" dirty="0">
                <a:solidFill>
                  <a:srgbClr val="0000FF"/>
                </a:solidFill>
                <a:latin typeface="Times New Roman" panose="02020603050405020304"/>
                <a:ea typeface="仿宋_GB2312" panose="02010609030101010101"/>
                <a:cs typeface="Times New Roman" panose="02020603050405020304"/>
              </a:rPr>
              <a:t>，</a:t>
            </a:r>
            <a:r>
              <a:rPr lang="en-US" altLang="zh-CN" sz="2400" b="1" kern="100" dirty="0">
                <a:solidFill>
                  <a:srgbClr val="0000FF"/>
                </a:solidFill>
                <a:latin typeface="Times New Roman" panose="02020603050405020304"/>
                <a:ea typeface="仿宋_GB2312" panose="02010609030101010101"/>
                <a:cs typeface="Courier New" panose="02070309020205020404"/>
              </a:rPr>
              <a:t>A</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错误；病毒无细胞结构，不属于生命系统的结构层次，</a:t>
            </a:r>
            <a:r>
              <a:rPr lang="en-US" altLang="zh-CN" sz="2400" b="1" kern="100" dirty="0">
                <a:solidFill>
                  <a:srgbClr val="0000FF"/>
                </a:solidFill>
                <a:latin typeface="Times New Roman" panose="02020603050405020304"/>
                <a:ea typeface="仿宋_GB2312" panose="02010609030101010101"/>
                <a:cs typeface="Courier New" panose="02070309020205020404"/>
              </a:rPr>
              <a:t>B</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错误；病毒只能发生基因突变这一种可遗传变异，而它的宿主</a:t>
            </a:r>
            <a:r>
              <a:rPr lang="en-US" altLang="zh-CN" sz="2400" b="1" kern="100" dirty="0">
                <a:solidFill>
                  <a:srgbClr val="0000FF"/>
                </a:solidFill>
                <a:latin typeface="Times New Roman" panose="02020603050405020304"/>
                <a:ea typeface="仿宋_GB2312" panose="02010609030101010101"/>
                <a:cs typeface="Courier New" panose="02070309020205020404"/>
              </a:rPr>
              <a:t>——</a:t>
            </a:r>
            <a:r>
              <a:rPr lang="zh-CN" altLang="zh-CN" sz="2400" b="1" kern="100" dirty="0">
                <a:solidFill>
                  <a:srgbClr val="0000FF"/>
                </a:solidFill>
                <a:latin typeface="Times New Roman" panose="02020603050405020304"/>
                <a:ea typeface="仿宋_GB2312" panose="02010609030101010101"/>
                <a:cs typeface="Times New Roman" panose="02020603050405020304"/>
              </a:rPr>
              <a:t>人能发生基因突变、基因重组、染色体变异三种可遗传变异，</a:t>
            </a:r>
            <a:r>
              <a:rPr lang="en-US" altLang="zh-CN" sz="2400" b="1" kern="100" dirty="0">
                <a:solidFill>
                  <a:srgbClr val="0000FF"/>
                </a:solidFill>
                <a:latin typeface="Times New Roman" panose="02020603050405020304"/>
                <a:ea typeface="仿宋_GB2312" panose="02010609030101010101"/>
                <a:cs typeface="Courier New" panose="02070309020205020404"/>
              </a:rPr>
              <a:t>C</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错误；病毒的生命活动离不开活细胞，</a:t>
            </a:r>
            <a:r>
              <a:rPr lang="en-US" altLang="zh-CN" sz="2400" b="1" kern="100" dirty="0">
                <a:solidFill>
                  <a:srgbClr val="0000FF"/>
                </a:solidFill>
                <a:latin typeface="Times New Roman" panose="02020603050405020304"/>
                <a:ea typeface="仿宋_GB2312" panose="02010609030101010101"/>
                <a:cs typeface="Courier New" panose="02070309020205020404"/>
              </a:rPr>
              <a:t>D</a:t>
            </a:r>
            <a:r>
              <a:rPr lang="zh-CN" altLang="zh-CN" sz="2400" b="1" kern="100" dirty="0">
                <a:solidFill>
                  <a:srgbClr val="0000FF"/>
                </a:solidFill>
                <a:latin typeface="Times New Roman" panose="02020603050405020304"/>
                <a:ea typeface="仿宋_GB2312" panose="02010609030101010101"/>
                <a:cs typeface="Times New Roman" panose="02020603050405020304"/>
              </a:rPr>
              <a:t>正确。</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D</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762938"/>
            <a:ext cx="1164729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ea typeface="黑体" panose="02010609060101010101" charset="-122"/>
                <a:cs typeface="Times New Roman" panose="02020603050405020304"/>
              </a:rPr>
              <a:t>真题重组　判断正误</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t>
            </a: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cs typeface="Times New Roman" panose="02020603050405020304"/>
              </a:rPr>
              <a:t>酵母菌的细胞核内含</a:t>
            </a:r>
            <a:r>
              <a:rPr lang="en-US" altLang="zh-CN" sz="2400" b="1" kern="100" dirty="0">
                <a:latin typeface="Times New Roman" panose="02020603050405020304"/>
                <a:cs typeface="Courier New" panose="02070309020205020404"/>
              </a:rPr>
              <a:t>DNA</a:t>
            </a:r>
            <a:r>
              <a:rPr lang="zh-CN" altLang="zh-CN" sz="2400" b="1" kern="100" dirty="0">
                <a:latin typeface="Times New Roman" panose="02020603050405020304"/>
                <a:cs typeface="Times New Roman" panose="02020603050405020304"/>
              </a:rPr>
              <a:t>和</a:t>
            </a:r>
            <a:r>
              <a:rPr lang="en-US" altLang="zh-CN" sz="2400" b="1" kern="100" dirty="0">
                <a:latin typeface="Times New Roman" panose="02020603050405020304"/>
                <a:cs typeface="Courier New" panose="02070309020205020404"/>
              </a:rPr>
              <a:t>RNA</a:t>
            </a:r>
            <a:r>
              <a:rPr lang="zh-CN" altLang="zh-CN" sz="2400" b="1" kern="100" dirty="0">
                <a:latin typeface="Times New Roman" panose="02020603050405020304"/>
                <a:cs typeface="Times New Roman" panose="02020603050405020304"/>
              </a:rPr>
              <a:t>两类核酸</a:t>
            </a:r>
            <a:r>
              <a:rPr lang="en-US" altLang="zh-CN" sz="2400" b="1" kern="100" dirty="0">
                <a:latin typeface="Times New Roman" panose="02020603050405020304"/>
                <a:ea typeface="楷体_GB2312" panose="02010609030101010101"/>
                <a:cs typeface="Courier New" panose="02070309020205020404"/>
              </a:rPr>
              <a:t>(2016·</a:t>
            </a:r>
            <a:r>
              <a:rPr lang="zh-CN" altLang="zh-CN" sz="2400" b="1" kern="100" dirty="0">
                <a:latin typeface="Times New Roman" panose="02020603050405020304"/>
                <a:ea typeface="楷体_GB2312" panose="02010609030101010101"/>
                <a:cs typeface="Times New Roman" panose="02020603050405020304"/>
              </a:rPr>
              <a:t>全国卷</a:t>
            </a:r>
            <a:r>
              <a:rPr lang="en-US" altLang="zh-CN" sz="2400" b="1" kern="100" dirty="0">
                <a:latin typeface="宋体" panose="02010600030101010101" pitchFamily="2" charset="-122"/>
                <a:ea typeface="楷体_GB2312" panose="02010609030101010101"/>
                <a:cs typeface="Times New Roman" panose="02020603050405020304"/>
              </a:rPr>
              <a:t>Ⅰ</a:t>
            </a:r>
            <a:r>
              <a:rPr lang="zh-CN" altLang="zh-CN" sz="2400" b="1" kern="100" dirty="0">
                <a:latin typeface="Times New Roman" panose="02020603050405020304"/>
                <a:ea typeface="楷体_GB2312" panose="02010609030101010101"/>
                <a:cs typeface="Times New Roman" panose="02020603050405020304"/>
              </a:rPr>
              <a:t>，</a:t>
            </a:r>
            <a:r>
              <a:rPr lang="en-US" altLang="zh-CN" sz="2400" b="1" kern="100" dirty="0">
                <a:latin typeface="Times New Roman" panose="02020603050405020304"/>
                <a:ea typeface="楷体_GB2312" panose="02010609030101010101"/>
                <a:cs typeface="Courier New" panose="02070309020205020404"/>
              </a:rPr>
              <a:t>1B)</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　　</a:t>
            </a:r>
            <a:r>
              <a:rPr lang="en-US" altLang="zh-CN" sz="2400" b="1" kern="100" dirty="0">
                <a:latin typeface="Times New Roman" panose="02020603050405020304"/>
                <a:cs typeface="Courier New" panose="020703090202050204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t>
            </a: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蓝藻细胞的能量来源于其线粒体有氧呼吸过程</a:t>
            </a:r>
            <a:r>
              <a:rPr lang="en-US" altLang="zh-CN" sz="2400" b="1" kern="100" dirty="0">
                <a:latin typeface="Times New Roman" panose="02020603050405020304"/>
                <a:ea typeface="楷体_GB2312" panose="02010609030101010101"/>
                <a:cs typeface="Courier New" panose="02070309020205020404"/>
              </a:rPr>
              <a:t>(2016·</a:t>
            </a:r>
            <a:r>
              <a:rPr lang="zh-CN" altLang="zh-CN" sz="2400" b="1" kern="100" dirty="0">
                <a:latin typeface="Times New Roman" panose="02020603050405020304"/>
                <a:ea typeface="楷体_GB2312" panose="02010609030101010101"/>
                <a:cs typeface="Times New Roman" panose="02020603050405020304"/>
              </a:rPr>
              <a:t>全国卷</a:t>
            </a:r>
            <a:r>
              <a:rPr lang="en-US" altLang="zh-CN" sz="2400" b="1" kern="100" dirty="0">
                <a:latin typeface="宋体" panose="02010600030101010101" pitchFamily="2" charset="-122"/>
                <a:ea typeface="楷体_GB2312" panose="02010609030101010101"/>
                <a:cs typeface="Times New Roman" panose="02020603050405020304"/>
              </a:rPr>
              <a:t>Ⅰ</a:t>
            </a:r>
            <a:r>
              <a:rPr lang="zh-CN" altLang="zh-CN" sz="2400" b="1" kern="100" dirty="0">
                <a:latin typeface="Times New Roman" panose="02020603050405020304"/>
                <a:ea typeface="楷体_GB2312" panose="02010609030101010101"/>
                <a:cs typeface="Times New Roman" panose="02020603050405020304"/>
              </a:rPr>
              <a:t>，</a:t>
            </a:r>
            <a:r>
              <a:rPr lang="en-US" altLang="zh-CN" sz="2400" b="1" kern="100" dirty="0">
                <a:latin typeface="Times New Roman" panose="02020603050405020304"/>
                <a:ea typeface="楷体_GB2312" panose="02010609030101010101"/>
                <a:cs typeface="Courier New" panose="02070309020205020404"/>
              </a:rPr>
              <a:t>1C)</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　　</a:t>
            </a:r>
            <a:r>
              <a:rPr lang="en-US" altLang="zh-CN" sz="2400" b="1" kern="100" dirty="0">
                <a:latin typeface="Times New Roman" panose="02020603050405020304"/>
                <a:cs typeface="Courier New" panose="020703090202050204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t>
            </a:r>
            <a:r>
              <a:rPr lang="en-US" altLang="zh-CN" sz="2400" b="1" kern="100" dirty="0">
                <a:latin typeface="Times New Roman" panose="02020603050405020304"/>
                <a:cs typeface="Courier New" panose="02070309020205020404"/>
              </a:rPr>
              <a:t>3)</a:t>
            </a:r>
            <a:r>
              <a:rPr lang="zh-CN" altLang="zh-CN" sz="2400" b="1" kern="100" dirty="0">
                <a:latin typeface="Times New Roman" panose="02020603050405020304"/>
                <a:cs typeface="Times New Roman" panose="02020603050405020304"/>
              </a:rPr>
              <a:t>控制细菌性状的基因位于拟核和线粒体的</a:t>
            </a:r>
            <a:r>
              <a:rPr lang="en-US" altLang="zh-CN" sz="2400" b="1" kern="100" dirty="0">
                <a:latin typeface="Times New Roman" panose="02020603050405020304"/>
                <a:cs typeface="Courier New" panose="02070309020205020404"/>
              </a:rPr>
              <a:t>DNA</a:t>
            </a:r>
            <a:r>
              <a:rPr lang="zh-CN" altLang="zh-CN" sz="2400" b="1" kern="100" dirty="0">
                <a:latin typeface="Times New Roman" panose="02020603050405020304"/>
                <a:cs typeface="Times New Roman" panose="02020603050405020304"/>
              </a:rPr>
              <a:t>上</a:t>
            </a:r>
            <a:r>
              <a:rPr lang="en-US" altLang="zh-CN" sz="2400" b="1" kern="100" dirty="0">
                <a:latin typeface="Times New Roman" panose="02020603050405020304"/>
                <a:ea typeface="楷体_GB2312" panose="02010609030101010101"/>
                <a:cs typeface="Courier New" panose="02070309020205020404"/>
              </a:rPr>
              <a:t>(2015·</a:t>
            </a:r>
            <a:r>
              <a:rPr lang="zh-CN" altLang="zh-CN" sz="2400" b="1" kern="100" dirty="0">
                <a:latin typeface="Times New Roman" panose="02020603050405020304"/>
                <a:ea typeface="楷体_GB2312" panose="02010609030101010101"/>
                <a:cs typeface="Times New Roman" panose="02020603050405020304"/>
              </a:rPr>
              <a:t>全国卷</a:t>
            </a:r>
            <a:r>
              <a:rPr lang="en-US" altLang="zh-CN" sz="2400" b="1" kern="100" dirty="0">
                <a:latin typeface="宋体" panose="02010600030101010101" pitchFamily="2" charset="-122"/>
                <a:ea typeface="楷体_GB2312" panose="02010609030101010101"/>
                <a:cs typeface="Times New Roman" panose="02020603050405020304"/>
              </a:rPr>
              <a:t>Ⅰ</a:t>
            </a:r>
            <a:r>
              <a:rPr lang="zh-CN" altLang="zh-CN" sz="2400" b="1" kern="100" dirty="0">
                <a:latin typeface="Times New Roman" panose="02020603050405020304"/>
                <a:ea typeface="楷体_GB2312" panose="02010609030101010101"/>
                <a:cs typeface="Times New Roman" panose="02020603050405020304"/>
              </a:rPr>
              <a:t>，</a:t>
            </a:r>
            <a:r>
              <a:rPr lang="en-US" altLang="zh-CN" sz="2400" b="1" kern="100" dirty="0">
                <a:latin typeface="Times New Roman" panose="02020603050405020304"/>
                <a:ea typeface="楷体_GB2312" panose="02010609030101010101"/>
                <a:cs typeface="Courier New" panose="02070309020205020404"/>
              </a:rPr>
              <a:t>1D)</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　　</a:t>
            </a:r>
            <a:r>
              <a:rPr lang="en-US" altLang="zh-CN" sz="2400" b="1" kern="100" dirty="0">
                <a:latin typeface="Times New Roman" panose="02020603050405020304"/>
                <a:cs typeface="Courier New" panose="020703090202050204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t>
            </a:r>
            <a:r>
              <a:rPr lang="en-US" altLang="zh-CN" sz="2400" b="1" kern="100" dirty="0">
                <a:latin typeface="Times New Roman" panose="02020603050405020304"/>
                <a:cs typeface="Courier New" panose="02070309020205020404"/>
              </a:rPr>
              <a:t>4)</a:t>
            </a:r>
            <a:r>
              <a:rPr lang="zh-CN" altLang="zh-CN" sz="2400" b="1" kern="100" dirty="0">
                <a:latin typeface="Times New Roman" panose="02020603050405020304"/>
                <a:cs typeface="Times New Roman" panose="02020603050405020304"/>
              </a:rPr>
              <a:t>原核细胞中既有</a:t>
            </a:r>
            <a:r>
              <a:rPr lang="en-US" altLang="zh-CN" sz="2400" b="1" kern="100" dirty="0">
                <a:latin typeface="Times New Roman" panose="02020603050405020304"/>
                <a:cs typeface="Courier New" panose="02070309020205020404"/>
              </a:rPr>
              <a:t>DNA</a:t>
            </a:r>
            <a:r>
              <a:rPr lang="zh-CN" altLang="zh-CN" sz="2400" b="1" kern="100" dirty="0">
                <a:latin typeface="Times New Roman" panose="02020603050405020304"/>
                <a:cs typeface="Times New Roman" panose="02020603050405020304"/>
              </a:rPr>
              <a:t>也有</a:t>
            </a:r>
            <a:r>
              <a:rPr lang="en-US" altLang="zh-CN" sz="2400" b="1" kern="100" dirty="0">
                <a:latin typeface="Times New Roman" panose="02020603050405020304"/>
                <a:cs typeface="Courier New" panose="02070309020205020404"/>
              </a:rPr>
              <a:t>RNA</a:t>
            </a:r>
            <a:r>
              <a:rPr lang="en-US" altLang="zh-CN" sz="2400" b="1" kern="100" dirty="0">
                <a:latin typeface="Times New Roman" panose="02020603050405020304"/>
                <a:ea typeface="楷体_GB2312" panose="02010609030101010101"/>
                <a:cs typeface="Courier New" panose="02070309020205020404"/>
              </a:rPr>
              <a:t>(2013·</a:t>
            </a:r>
            <a:r>
              <a:rPr lang="zh-CN" altLang="zh-CN" sz="2400" b="1" kern="100" dirty="0">
                <a:latin typeface="Times New Roman" panose="02020603050405020304"/>
                <a:ea typeface="楷体_GB2312" panose="02010609030101010101"/>
                <a:cs typeface="Times New Roman" panose="02020603050405020304"/>
              </a:rPr>
              <a:t>课标</a:t>
            </a:r>
            <a:r>
              <a:rPr lang="en-US" altLang="zh-CN" sz="2400" b="1" kern="100" dirty="0">
                <a:latin typeface="宋体" panose="02010600030101010101" pitchFamily="2" charset="-122"/>
                <a:ea typeface="楷体_GB2312" panose="02010609030101010101"/>
                <a:cs typeface="Times New Roman" panose="02020603050405020304"/>
              </a:rPr>
              <a:t>Ⅱ</a:t>
            </a:r>
            <a:r>
              <a:rPr lang="zh-CN" altLang="zh-CN" sz="2400" b="1" kern="100" dirty="0">
                <a:latin typeface="Times New Roman" panose="02020603050405020304"/>
                <a:ea typeface="楷体_GB2312" panose="02010609030101010101"/>
                <a:cs typeface="Times New Roman" panose="02020603050405020304"/>
              </a:rPr>
              <a:t>，</a:t>
            </a:r>
            <a:r>
              <a:rPr lang="en-US" altLang="zh-CN" sz="2400" b="1" kern="100" dirty="0">
                <a:latin typeface="Times New Roman" panose="02020603050405020304"/>
                <a:ea typeface="楷体_GB2312" panose="02010609030101010101"/>
                <a:cs typeface="Courier New" panose="02070309020205020404"/>
              </a:rPr>
              <a:t>1C)</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　　</a:t>
            </a:r>
            <a:r>
              <a:rPr lang="en-US" altLang="zh-CN" sz="2400" b="1" kern="100" dirty="0">
                <a:latin typeface="Times New Roman" panose="02020603050405020304"/>
                <a:cs typeface="Courier New" panose="020703090202050204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t>
            </a:r>
            <a:r>
              <a:rPr lang="en-US" altLang="zh-CN" sz="2400" b="1" kern="100" dirty="0">
                <a:latin typeface="Times New Roman" panose="02020603050405020304"/>
                <a:cs typeface="Courier New" panose="02070309020205020404"/>
              </a:rPr>
              <a:t>5)</a:t>
            </a:r>
            <a:r>
              <a:rPr lang="zh-CN" altLang="zh-CN" sz="2400" b="1" kern="100" dirty="0">
                <a:latin typeface="Times New Roman" panose="02020603050405020304"/>
                <a:cs typeface="Times New Roman" panose="02020603050405020304"/>
              </a:rPr>
              <a:t>蓝藻细胞具有细胞核且</a:t>
            </a:r>
            <a:r>
              <a:rPr lang="en-US" altLang="zh-CN" sz="2400" b="1" kern="100" dirty="0">
                <a:latin typeface="Times New Roman" panose="02020603050405020304"/>
                <a:cs typeface="Courier New" panose="02070309020205020404"/>
              </a:rPr>
              <a:t>DNA</a:t>
            </a:r>
            <a:r>
              <a:rPr lang="zh-CN" altLang="zh-CN" sz="2400" b="1" kern="100" dirty="0">
                <a:latin typeface="Times New Roman" panose="02020603050405020304"/>
                <a:cs typeface="Times New Roman" panose="02020603050405020304"/>
              </a:rPr>
              <a:t>分子呈环状</a:t>
            </a:r>
            <a:r>
              <a:rPr lang="en-US" altLang="zh-CN" sz="2400" b="1" kern="100" dirty="0">
                <a:latin typeface="Times New Roman" panose="02020603050405020304"/>
                <a:ea typeface="楷体_GB2312" panose="02010609030101010101"/>
                <a:cs typeface="Courier New" panose="02070309020205020404"/>
              </a:rPr>
              <a:t>(2010·</a:t>
            </a:r>
            <a:r>
              <a:rPr lang="zh-CN" altLang="zh-CN" sz="2400" b="1" kern="100" dirty="0">
                <a:latin typeface="Times New Roman" panose="02020603050405020304"/>
                <a:ea typeface="楷体_GB2312" panose="02010609030101010101"/>
                <a:cs typeface="Times New Roman" panose="02020603050405020304"/>
              </a:rPr>
              <a:t>全国卷</a:t>
            </a:r>
            <a:r>
              <a:rPr lang="en-US" altLang="zh-CN" sz="2400" b="1" kern="100" dirty="0">
                <a:latin typeface="宋体" panose="02010600030101010101" pitchFamily="2" charset="-122"/>
                <a:ea typeface="楷体_GB2312" panose="02010609030101010101"/>
                <a:cs typeface="Times New Roman" panose="02020603050405020304"/>
              </a:rPr>
              <a:t>Ⅰ</a:t>
            </a:r>
            <a:r>
              <a:rPr lang="zh-CN" altLang="zh-CN" sz="2400" b="1" kern="100" dirty="0">
                <a:latin typeface="Times New Roman" panose="02020603050405020304"/>
                <a:ea typeface="楷体_GB2312" panose="02010609030101010101"/>
                <a:cs typeface="Times New Roman" panose="02020603050405020304"/>
              </a:rPr>
              <a:t>，</a:t>
            </a:r>
            <a:r>
              <a:rPr lang="en-US" altLang="zh-CN" sz="2400" b="1" kern="100" dirty="0">
                <a:latin typeface="Times New Roman" panose="02020603050405020304"/>
                <a:ea typeface="楷体_GB2312" panose="02010609030101010101"/>
                <a:cs typeface="Courier New" panose="02070309020205020404"/>
              </a:rPr>
              <a:t>6A)</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　　</a:t>
            </a:r>
            <a:r>
              <a:rPr lang="en-US" altLang="zh-CN" sz="2400" b="1" kern="100" dirty="0">
                <a:latin typeface="Times New Roman" panose="02020603050405020304"/>
                <a:cs typeface="Courier New" panose="020703090202050204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黑体" panose="02010609060101010101" charset="-122"/>
                <a:cs typeface="Times New Roman" panose="02020603050405020304"/>
              </a:rPr>
              <a:t>	</a:t>
            </a:r>
            <a:r>
              <a:rPr lang="zh-CN" altLang="zh-CN" sz="2400" b="1" kern="100" dirty="0" smtClean="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a:solidFill>
                  <a:srgbClr val="FF0000"/>
                </a:solidFill>
                <a:latin typeface="Times New Roman" panose="02020603050405020304"/>
                <a:cs typeface="Courier New" panose="02070309020205020404"/>
              </a:rPr>
              <a:t>(1)</a:t>
            </a:r>
            <a:r>
              <a:rPr lang="en-US" altLang="zh-CN" sz="2400" b="1" kern="100" dirty="0">
                <a:solidFill>
                  <a:srgbClr val="FF0000"/>
                </a:solidFill>
                <a:latin typeface="宋体" panose="02010600030101010101" pitchFamily="2" charset="-122"/>
                <a:cs typeface="Times New Roman" panose="02020603050405020304"/>
              </a:rPr>
              <a:t>√</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a:solidFill>
                  <a:srgbClr val="FF0000"/>
                </a:solidFill>
                <a:latin typeface="Times New Roman" panose="02020603050405020304"/>
                <a:cs typeface="Courier New" panose="02070309020205020404"/>
              </a:rPr>
              <a:t>(2)</a:t>
            </a:r>
            <a:r>
              <a:rPr lang="en-US" altLang="zh-CN" sz="2400" b="1" kern="100" dirty="0">
                <a:solidFill>
                  <a:srgbClr val="FF0000"/>
                </a:solidFill>
                <a:latin typeface="宋体" panose="02010600030101010101" pitchFamily="2" charset="-122"/>
                <a:cs typeface="Times New Roman" panose="02020603050405020304"/>
              </a:rPr>
              <a:t>×</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a:solidFill>
                  <a:srgbClr val="FF0000"/>
                </a:solidFill>
                <a:latin typeface="Times New Roman" panose="02020603050405020304"/>
                <a:cs typeface="Courier New" panose="02070309020205020404"/>
              </a:rPr>
              <a:t>(3)</a:t>
            </a:r>
            <a:r>
              <a:rPr lang="en-US" altLang="zh-CN" sz="2400" b="1" kern="100" dirty="0">
                <a:solidFill>
                  <a:srgbClr val="FF0000"/>
                </a:solidFill>
                <a:latin typeface="宋体" panose="02010600030101010101" pitchFamily="2" charset="-122"/>
                <a:cs typeface="Times New Roman" panose="02020603050405020304"/>
              </a:rPr>
              <a:t>×</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a:solidFill>
                  <a:srgbClr val="FF0000"/>
                </a:solidFill>
                <a:latin typeface="Times New Roman" panose="02020603050405020304"/>
                <a:cs typeface="Courier New" panose="02070309020205020404"/>
              </a:rPr>
              <a:t>(4)</a:t>
            </a:r>
            <a:r>
              <a:rPr lang="en-US" altLang="zh-CN" sz="2400" b="1" kern="100" dirty="0">
                <a:solidFill>
                  <a:srgbClr val="FF0000"/>
                </a:solidFill>
                <a:latin typeface="宋体" panose="02010600030101010101" pitchFamily="2" charset="-122"/>
                <a:cs typeface="Times New Roman" panose="02020603050405020304"/>
              </a:rPr>
              <a:t>√</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a:solidFill>
                  <a:srgbClr val="FF0000"/>
                </a:solidFill>
                <a:latin typeface="Times New Roman" panose="02020603050405020304"/>
                <a:cs typeface="Courier New" panose="02070309020205020404"/>
              </a:rPr>
              <a:t>(5</a:t>
            </a:r>
            <a:r>
              <a:rPr lang="en-US" altLang="zh-CN" sz="2400" b="1" kern="100" dirty="0" smtClean="0">
                <a:solidFill>
                  <a:srgbClr val="FF0000"/>
                </a:solidFill>
                <a:latin typeface="Times New Roman" panose="02020603050405020304"/>
                <a:cs typeface="Courier New" panose="02070309020205020404"/>
              </a:rPr>
              <a:t>)</a:t>
            </a:r>
            <a:r>
              <a:rPr lang="en-US" altLang="zh-CN" sz="2400" b="1" kern="100" dirty="0" smtClean="0">
                <a:solidFill>
                  <a:srgbClr val="FF0000"/>
                </a:solidFill>
                <a:latin typeface="宋体" panose="02010600030101010101" pitchFamily="2" charset="-122"/>
                <a:cs typeface="Times New Roman" panose="02020603050405020304"/>
              </a:rPr>
              <a:t>×</a:t>
            </a:r>
            <a:endParaRPr lang="zh-CN" altLang="zh-CN" sz="1050" kern="100" dirty="0">
              <a:solidFill>
                <a:srgbClr val="FF0000"/>
              </a:solidFill>
              <a:latin typeface="宋体" panose="02010600030101010101" pitchFamily="2" charset="-122"/>
              <a:cs typeface="Courier New" panose="02070309020205020404"/>
            </a:endParaRPr>
          </a:p>
        </p:txBody>
      </p:sp>
      <p:sp>
        <p:nvSpPr>
          <p:cNvPr id="2" name="矩形 1"/>
          <p:cNvSpPr/>
          <p:nvPr/>
        </p:nvSpPr>
        <p:spPr>
          <a:xfrm>
            <a:off x="2250107" y="517222"/>
            <a:ext cx="7600157" cy="715581"/>
          </a:xfrm>
          <a:prstGeom prst="rect">
            <a:avLst/>
          </a:prstGeom>
        </p:spPr>
        <p:txBody>
          <a:bodyPr wrap="none">
            <a:spAutoFit/>
          </a:bodyPr>
          <a:p>
            <a:pPr algn="ctr">
              <a:lnSpc>
                <a:spcPct val="150000"/>
              </a:lnSpc>
              <a:spcAft>
                <a:spcPts val="0"/>
              </a:spcAft>
              <a:tabLst>
                <a:tab pos="2790825" algn="l"/>
              </a:tabLst>
            </a:pPr>
            <a:r>
              <a:rPr lang="zh-CN" altLang="zh-CN" sz="3200" b="1" kern="100">
                <a:latin typeface="Times New Roman" panose="02020603050405020304"/>
                <a:ea typeface="黑体" panose="02010609060101010101" charset="-122"/>
                <a:cs typeface="Times New Roman" panose="02020603050405020304"/>
              </a:rPr>
              <a:t>考点二　原核细胞与真核细胞及</a:t>
            </a:r>
            <a:r>
              <a:rPr lang="zh-CN" altLang="zh-CN" sz="3200" b="1" kern="100" smtClean="0">
                <a:latin typeface="Times New Roman" panose="02020603050405020304"/>
                <a:ea typeface="黑体" panose="02010609060101010101" charset="-122"/>
                <a:cs typeface="Times New Roman" panose="02020603050405020304"/>
              </a:rPr>
              <a:t>细胞学说</a:t>
            </a:r>
            <a:endParaRPr lang="zh-CN" altLang="zh-CN" sz="1200" kern="100">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6" end="6"/>
                                            </p:txEl>
                                          </p:spTgt>
                                        </p:tgtEl>
                                        <p:attrNameLst>
                                          <p:attrName>style.visibility</p:attrName>
                                        </p:attrNameLst>
                                      </p:cBhvr>
                                      <p:to>
                                        <p:strVal val="visible"/>
                                      </p:to>
                                    </p:set>
                                    <p:animEffect transition="in" filter="blinds(horizontal)">
                                      <p:cBhvr>
                                        <p:cTn id="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对接高考"/>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351" y="1144133"/>
            <a:ext cx="5914944" cy="506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descr="命题角度1"/>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743" y="1942641"/>
            <a:ext cx="1797551" cy="40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
          <p:cNvSpPr>
            <a:spLocks noChangeArrowheads="1"/>
          </p:cNvSpPr>
          <p:nvPr/>
        </p:nvSpPr>
        <p:spPr bwMode="auto">
          <a:xfrm>
            <a:off x="2376160" y="1810975"/>
            <a:ext cx="7296599"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430780" algn="l"/>
              </a:tabLst>
            </a:pPr>
            <a:r>
              <a:rPr lang="zh-CN" altLang="zh-CN" sz="2400" b="1" kern="100" dirty="0">
                <a:latin typeface="Times New Roman" panose="02020603050405020304"/>
                <a:ea typeface="黑体" panose="02010609060101010101" charset="-122"/>
                <a:cs typeface="Times New Roman" panose="02020603050405020304"/>
              </a:rPr>
              <a:t>围绕原核细胞与真核细胞考查生命观念及科学思维</a:t>
            </a:r>
            <a:endParaRPr lang="zh-CN" altLang="zh-CN" sz="1050" kern="100" dirty="0">
              <a:effectLst/>
              <a:latin typeface="宋体" panose="02010600030101010101" pitchFamily="2" charset="-122"/>
              <a:cs typeface="Courier New" panose="02070309020205020404"/>
            </a:endParaRPr>
          </a:p>
        </p:txBody>
      </p:sp>
      <p:sp>
        <p:nvSpPr>
          <p:cNvPr id="7" name="矩形 1"/>
          <p:cNvSpPr>
            <a:spLocks noChangeArrowheads="1"/>
          </p:cNvSpPr>
          <p:nvPr/>
        </p:nvSpPr>
        <p:spPr bwMode="auto">
          <a:xfrm>
            <a:off x="438844" y="2580977"/>
            <a:ext cx="11417796" cy="279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en-US" altLang="zh-CN" sz="2400" b="1" kern="100" dirty="0">
                <a:latin typeface="Times New Roman" panose="02020603050405020304"/>
                <a:ea typeface="楷体_GB2312" panose="02010609030101010101"/>
                <a:cs typeface="Courier New" panose="02070309020205020404"/>
              </a:rPr>
              <a:t>(2018·</a:t>
            </a:r>
            <a:r>
              <a:rPr lang="zh-CN" altLang="zh-CN" sz="2400" b="1" kern="100" dirty="0">
                <a:latin typeface="Times New Roman" panose="02020603050405020304"/>
                <a:ea typeface="楷体_GB2312" panose="02010609030101010101"/>
                <a:cs typeface="Times New Roman" panose="02020603050405020304"/>
              </a:rPr>
              <a:t>海南卷，</a:t>
            </a:r>
            <a:r>
              <a:rPr lang="en-US" altLang="zh-CN" sz="2400" b="1" kern="100" dirty="0">
                <a:latin typeface="Times New Roman" panose="02020603050405020304"/>
                <a:ea typeface="楷体_GB2312" panose="02010609030101010101"/>
                <a:cs typeface="Courier New" panose="02070309020205020404"/>
              </a:rPr>
              <a:t>2)</a:t>
            </a:r>
            <a:r>
              <a:rPr lang="zh-CN" altLang="zh-CN" sz="2400" b="1" kern="100" dirty="0">
                <a:latin typeface="Times New Roman" panose="02020603050405020304"/>
                <a:cs typeface="Times New Roman" panose="02020603050405020304"/>
              </a:rPr>
              <a:t>关于酵母菌和乳酸菌的叙述，错误的是</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　　</a:t>
            </a:r>
            <a:r>
              <a:rPr lang="en-US" altLang="zh-CN" sz="2400" b="1" kern="100" dirty="0">
                <a:latin typeface="Times New Roman" panose="02020603050405020304"/>
                <a:cs typeface="Courier New" panose="020703090202050204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酵母菌和乳酸菌都能进行无氧呼吸</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B</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酵母菌有线粒体，而乳酸菌无线粒体</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C</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酵母菌具有细胞核，而乳酸菌具有拟核</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D</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溶菌酶能破坏酵母菌和乳酸菌的</a:t>
            </a:r>
            <a:r>
              <a:rPr lang="zh-CN" altLang="zh-CN" sz="2400" b="1" kern="100" dirty="0" smtClean="0">
                <a:latin typeface="Times New Roman" panose="02020603050405020304"/>
                <a:cs typeface="Times New Roman" panose="02020603050405020304"/>
              </a:rPr>
              <a:t>细胞壁</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862822"/>
            <a:ext cx="1164729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panose="02010609030101010101"/>
                <a:cs typeface="Times New Roman" panose="02020603050405020304"/>
              </a:rPr>
              <a:t>　酵母菌是兼性厌氧菌，乳酸菌是厌氧菌，二者都能进行无氧呼吸，</a:t>
            </a:r>
            <a:r>
              <a:rPr lang="en-US" altLang="zh-CN" sz="2400" b="1" kern="100" dirty="0">
                <a:solidFill>
                  <a:srgbClr val="0000FF"/>
                </a:solidFill>
                <a:latin typeface="Times New Roman" panose="02020603050405020304"/>
                <a:ea typeface="仿宋_GB2312" panose="02010609030101010101"/>
                <a:cs typeface="Courier New" panose="02070309020205020404"/>
              </a:rPr>
              <a:t>A</a:t>
            </a:r>
            <a:r>
              <a:rPr lang="zh-CN" altLang="zh-CN" sz="2400" b="1" kern="100" dirty="0">
                <a:solidFill>
                  <a:srgbClr val="0000FF"/>
                </a:solidFill>
                <a:latin typeface="Times New Roman" panose="02020603050405020304"/>
                <a:ea typeface="仿宋_GB2312" panose="02010609030101010101"/>
                <a:cs typeface="Times New Roman" panose="02020603050405020304"/>
              </a:rPr>
              <a:t>正确；酵母菌是真核生物，有线粒体等众多细胞器和细胞核，而乳酸菌是原核生物，有拟核和唯一细胞器</a:t>
            </a:r>
            <a:r>
              <a:rPr lang="en-US" altLang="zh-CN" sz="2400" b="1" kern="100" dirty="0">
                <a:solidFill>
                  <a:srgbClr val="0000FF"/>
                </a:solidFill>
                <a:latin typeface="Times New Roman" panose="02020603050405020304"/>
                <a:ea typeface="仿宋_GB2312" panose="02010609030101010101"/>
                <a:cs typeface="Courier New" panose="02070309020205020404"/>
              </a:rPr>
              <a:t>——</a:t>
            </a:r>
            <a:r>
              <a:rPr lang="zh-CN" altLang="zh-CN" sz="2400" b="1" kern="100" dirty="0">
                <a:solidFill>
                  <a:srgbClr val="0000FF"/>
                </a:solidFill>
                <a:latin typeface="Times New Roman" panose="02020603050405020304"/>
                <a:ea typeface="仿宋_GB2312" panose="02010609030101010101"/>
                <a:cs typeface="Times New Roman" panose="02020603050405020304"/>
              </a:rPr>
              <a:t>核糖体，无线粒体，</a:t>
            </a:r>
            <a:r>
              <a:rPr lang="en-US" altLang="zh-CN" sz="2400" b="1" kern="100" dirty="0">
                <a:solidFill>
                  <a:srgbClr val="0000FF"/>
                </a:solidFill>
                <a:latin typeface="Times New Roman" panose="02020603050405020304"/>
                <a:ea typeface="仿宋_GB2312" panose="02010609030101010101"/>
                <a:cs typeface="Courier New" panose="02070309020205020404"/>
              </a:rPr>
              <a:t>B</a:t>
            </a:r>
            <a:r>
              <a:rPr lang="zh-CN" altLang="zh-CN" sz="2400" b="1" kern="100" dirty="0">
                <a:solidFill>
                  <a:srgbClr val="0000FF"/>
                </a:solidFill>
                <a:latin typeface="Times New Roman" panose="02020603050405020304"/>
                <a:ea typeface="仿宋_GB2312" panose="02010609030101010101"/>
                <a:cs typeface="Times New Roman" panose="02020603050405020304"/>
              </a:rPr>
              <a:t>、</a:t>
            </a:r>
            <a:r>
              <a:rPr lang="en-US" altLang="zh-CN" sz="2400" b="1" kern="100" dirty="0">
                <a:solidFill>
                  <a:srgbClr val="0000FF"/>
                </a:solidFill>
                <a:latin typeface="Times New Roman" panose="02020603050405020304"/>
                <a:ea typeface="仿宋_GB2312" panose="02010609030101010101"/>
                <a:cs typeface="Courier New" panose="02070309020205020404"/>
              </a:rPr>
              <a:t>C</a:t>
            </a:r>
            <a:r>
              <a:rPr lang="zh-CN" altLang="zh-CN" sz="2400" b="1" kern="100" dirty="0">
                <a:solidFill>
                  <a:srgbClr val="0000FF"/>
                </a:solidFill>
                <a:latin typeface="Times New Roman" panose="02020603050405020304"/>
                <a:ea typeface="仿宋_GB2312" panose="02010609030101010101"/>
                <a:cs typeface="Times New Roman" panose="02020603050405020304"/>
              </a:rPr>
              <a:t>正确；溶菌酶只能溶解破坏细菌的细胞壁，</a:t>
            </a:r>
            <a:r>
              <a:rPr lang="en-US" altLang="zh-CN" sz="2400" b="1" kern="100" dirty="0">
                <a:solidFill>
                  <a:srgbClr val="0000FF"/>
                </a:solidFill>
                <a:latin typeface="Times New Roman" panose="02020603050405020304"/>
                <a:ea typeface="仿宋_GB2312" panose="02010609030101010101"/>
                <a:cs typeface="Courier New" panose="02070309020205020404"/>
              </a:rPr>
              <a:t>D</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D</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692696"/>
            <a:ext cx="11647294"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2.</a:t>
            </a:r>
            <a:r>
              <a:rPr lang="en-US" altLang="zh-CN" sz="2400" b="1" kern="100" dirty="0">
                <a:latin typeface="Times New Roman" panose="02020603050405020304"/>
                <a:ea typeface="楷体_GB2312" panose="02010609030101010101"/>
                <a:cs typeface="Courier New" panose="02070309020205020404"/>
              </a:rPr>
              <a:t>(2019·</a:t>
            </a:r>
            <a:r>
              <a:rPr lang="zh-CN" altLang="zh-CN" sz="2400" b="1" kern="100" dirty="0">
                <a:latin typeface="Times New Roman" panose="02020603050405020304"/>
                <a:ea typeface="楷体_GB2312" panose="02010609030101010101"/>
                <a:cs typeface="Times New Roman" panose="02020603050405020304"/>
              </a:rPr>
              <a:t>原创题</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cs typeface="Times New Roman" panose="02020603050405020304"/>
              </a:rPr>
              <a:t>下列有关病毒、细菌和真菌的说法，正确的是</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　　</a:t>
            </a:r>
            <a:r>
              <a:rPr lang="en-US" altLang="zh-CN" sz="2400" b="1" kern="100" dirty="0">
                <a:latin typeface="Times New Roman" panose="02020603050405020304"/>
                <a:cs typeface="Courier New" panose="020703090202050204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酵母菌是真菌的一种，其遗传物质中含有</a:t>
            </a:r>
            <a:r>
              <a:rPr lang="en-US" altLang="zh-CN" sz="2400" b="1" kern="100" dirty="0">
                <a:latin typeface="Times New Roman" panose="02020603050405020304"/>
                <a:cs typeface="Courier New" panose="02070309020205020404"/>
              </a:rPr>
              <a:t>5</a:t>
            </a:r>
            <a:r>
              <a:rPr lang="zh-CN" altLang="zh-CN" sz="2400" b="1" kern="100" dirty="0">
                <a:latin typeface="Times New Roman" panose="02020603050405020304"/>
                <a:cs typeface="Times New Roman" panose="02020603050405020304"/>
              </a:rPr>
              <a:t>种碱基和</a:t>
            </a:r>
            <a:r>
              <a:rPr lang="en-US" altLang="zh-CN" sz="2400" b="1" kern="100" dirty="0">
                <a:latin typeface="Times New Roman" panose="02020603050405020304"/>
                <a:cs typeface="Courier New" panose="02070309020205020404"/>
              </a:rPr>
              <a:t>8</a:t>
            </a:r>
            <a:r>
              <a:rPr lang="zh-CN" altLang="zh-CN" sz="2400" b="1" kern="100" dirty="0">
                <a:latin typeface="Times New Roman" panose="02020603050405020304"/>
                <a:cs typeface="Times New Roman" panose="02020603050405020304"/>
              </a:rPr>
              <a:t>种核苷酸</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B</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显微镜下能够观察到细菌、真菌细胞的细胞壁、染色体和质粒</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C</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发菜属于蓝藻，其核膜是双层膜，膜的主要成分是磷脂</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D</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噬菌体、大肠杆菌和酵母菌体内都能发生的可遗传变异是基因突变</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黑体" panose="02010609060101010101" charset="-122"/>
                <a:cs typeface="Times New Roman" panose="02020603050405020304"/>
              </a:rPr>
              <a:t>	</a:t>
            </a:r>
            <a:r>
              <a:rPr lang="zh-CN" altLang="zh-CN" sz="2400" b="1" kern="100" dirty="0" smtClean="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panose="02010609030101010101"/>
                <a:cs typeface="Times New Roman" panose="02020603050405020304"/>
              </a:rPr>
              <a:t>　酵母菌是真核生物，含有</a:t>
            </a:r>
            <a:r>
              <a:rPr lang="en-US" altLang="zh-CN" sz="2400" b="1" kern="100" dirty="0">
                <a:solidFill>
                  <a:srgbClr val="0000FF"/>
                </a:solidFill>
                <a:latin typeface="Times New Roman" panose="02020603050405020304"/>
                <a:ea typeface="仿宋_GB2312" panose="02010609030101010101"/>
                <a:cs typeface="Courier New" panose="02070309020205020404"/>
              </a:rPr>
              <a:t>DNA</a:t>
            </a:r>
            <a:r>
              <a:rPr lang="zh-CN" altLang="zh-CN" sz="2400" b="1" kern="100" dirty="0">
                <a:solidFill>
                  <a:srgbClr val="0000FF"/>
                </a:solidFill>
                <a:latin typeface="Times New Roman" panose="02020603050405020304"/>
                <a:ea typeface="仿宋_GB2312" panose="02010609030101010101"/>
                <a:cs typeface="Times New Roman" panose="02020603050405020304"/>
              </a:rPr>
              <a:t>和</a:t>
            </a:r>
            <a:r>
              <a:rPr lang="en-US" altLang="zh-CN" sz="2400" b="1" kern="100" dirty="0">
                <a:solidFill>
                  <a:srgbClr val="0000FF"/>
                </a:solidFill>
                <a:latin typeface="Times New Roman" panose="02020603050405020304"/>
                <a:ea typeface="仿宋_GB2312" panose="02010609030101010101"/>
                <a:cs typeface="Courier New" panose="02070309020205020404"/>
              </a:rPr>
              <a:t>RNA</a:t>
            </a:r>
            <a:r>
              <a:rPr lang="zh-CN" altLang="zh-CN" sz="2400" b="1" kern="100" dirty="0">
                <a:solidFill>
                  <a:srgbClr val="0000FF"/>
                </a:solidFill>
                <a:latin typeface="Times New Roman" panose="02020603050405020304"/>
                <a:ea typeface="仿宋_GB2312" panose="02010609030101010101"/>
                <a:cs typeface="Times New Roman" panose="02020603050405020304"/>
              </a:rPr>
              <a:t>，但遗传物质为</a:t>
            </a:r>
            <a:r>
              <a:rPr lang="en-US" altLang="zh-CN" sz="2400" b="1" kern="100" dirty="0">
                <a:solidFill>
                  <a:srgbClr val="0000FF"/>
                </a:solidFill>
                <a:latin typeface="Times New Roman" panose="02020603050405020304"/>
                <a:ea typeface="仿宋_GB2312" panose="02010609030101010101"/>
                <a:cs typeface="Courier New" panose="02070309020205020404"/>
              </a:rPr>
              <a:t>DNA</a:t>
            </a:r>
            <a:r>
              <a:rPr lang="zh-CN" altLang="zh-CN" sz="2400" b="1" kern="100" dirty="0">
                <a:solidFill>
                  <a:srgbClr val="0000FF"/>
                </a:solidFill>
                <a:latin typeface="Times New Roman" panose="02020603050405020304"/>
                <a:ea typeface="仿宋_GB2312" panose="02010609030101010101"/>
                <a:cs typeface="Times New Roman" panose="02020603050405020304"/>
              </a:rPr>
              <a:t>，即遗传物质中含有</a:t>
            </a:r>
            <a:r>
              <a:rPr lang="en-US" altLang="zh-CN" sz="2400" b="1" kern="100" dirty="0">
                <a:solidFill>
                  <a:srgbClr val="0000FF"/>
                </a:solidFill>
                <a:latin typeface="Times New Roman" panose="02020603050405020304"/>
                <a:ea typeface="仿宋_GB2312" panose="02010609030101010101"/>
                <a:cs typeface="Courier New" panose="02070309020205020404"/>
              </a:rPr>
              <a:t>4</a:t>
            </a:r>
            <a:r>
              <a:rPr lang="zh-CN" altLang="zh-CN" sz="2400" b="1" kern="100" dirty="0">
                <a:solidFill>
                  <a:srgbClr val="0000FF"/>
                </a:solidFill>
                <a:latin typeface="Times New Roman" panose="02020603050405020304"/>
                <a:ea typeface="仿宋_GB2312" panose="02010609030101010101"/>
                <a:cs typeface="Times New Roman" panose="02020603050405020304"/>
              </a:rPr>
              <a:t>种碱基、</a:t>
            </a:r>
            <a:r>
              <a:rPr lang="en-US" altLang="zh-CN" sz="2400" b="1" kern="100" dirty="0">
                <a:solidFill>
                  <a:srgbClr val="0000FF"/>
                </a:solidFill>
                <a:latin typeface="Times New Roman" panose="02020603050405020304"/>
                <a:ea typeface="仿宋_GB2312" panose="02010609030101010101"/>
                <a:cs typeface="Courier New" panose="02070309020205020404"/>
              </a:rPr>
              <a:t>4</a:t>
            </a:r>
            <a:r>
              <a:rPr lang="zh-CN" altLang="zh-CN" sz="2400" b="1" kern="100" dirty="0">
                <a:solidFill>
                  <a:srgbClr val="0000FF"/>
                </a:solidFill>
                <a:latin typeface="Times New Roman" panose="02020603050405020304"/>
                <a:ea typeface="仿宋_GB2312" panose="02010609030101010101"/>
                <a:cs typeface="Times New Roman" panose="02020603050405020304"/>
              </a:rPr>
              <a:t>种核苷酸，</a:t>
            </a:r>
            <a:r>
              <a:rPr lang="en-US" altLang="zh-CN" sz="2400" b="1" kern="100" dirty="0">
                <a:solidFill>
                  <a:srgbClr val="0000FF"/>
                </a:solidFill>
                <a:latin typeface="Times New Roman" panose="02020603050405020304"/>
                <a:ea typeface="仿宋_GB2312" panose="02010609030101010101"/>
                <a:cs typeface="Courier New" panose="02070309020205020404"/>
              </a:rPr>
              <a:t>A</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错误；细菌是原核生物，没有染色体，</a:t>
            </a:r>
            <a:r>
              <a:rPr lang="en-US" altLang="zh-CN" sz="2400" b="1" kern="100" dirty="0">
                <a:solidFill>
                  <a:srgbClr val="0000FF"/>
                </a:solidFill>
                <a:latin typeface="Times New Roman" panose="02020603050405020304"/>
                <a:ea typeface="仿宋_GB2312" panose="02010609030101010101"/>
                <a:cs typeface="Courier New" panose="02070309020205020404"/>
              </a:rPr>
              <a:t>B</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错误；发菜属于蓝藻，蓝藻是原核生物，没有由核膜包被的细胞核，</a:t>
            </a:r>
            <a:r>
              <a:rPr lang="en-US" altLang="zh-CN" sz="2400" b="1" kern="100" dirty="0">
                <a:solidFill>
                  <a:srgbClr val="0000FF"/>
                </a:solidFill>
                <a:latin typeface="Times New Roman" panose="02020603050405020304"/>
                <a:ea typeface="仿宋_GB2312" panose="02010609030101010101"/>
                <a:cs typeface="Courier New" panose="02070309020205020404"/>
              </a:rPr>
              <a:t>C</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错误；基因突变可以发生在病毒</a:t>
            </a:r>
            <a:r>
              <a:rPr lang="en-US" altLang="zh-CN" sz="2400" b="1" kern="100" dirty="0">
                <a:solidFill>
                  <a:srgbClr val="0000FF"/>
                </a:solidFill>
                <a:latin typeface="Times New Roman" panose="02020603050405020304"/>
                <a:ea typeface="仿宋_GB2312" panose="02010609030101010101"/>
                <a:cs typeface="Courier New" panose="02070309020205020404"/>
              </a:rPr>
              <a:t>(</a:t>
            </a:r>
            <a:r>
              <a:rPr lang="zh-CN" altLang="zh-CN" sz="2400" b="1" kern="100" dirty="0">
                <a:solidFill>
                  <a:srgbClr val="0000FF"/>
                </a:solidFill>
                <a:latin typeface="Times New Roman" panose="02020603050405020304"/>
                <a:ea typeface="仿宋_GB2312" panose="02010609030101010101"/>
                <a:cs typeface="Times New Roman" panose="02020603050405020304"/>
              </a:rPr>
              <a:t>噬菌体</a:t>
            </a:r>
            <a:r>
              <a:rPr lang="en-US" altLang="zh-CN" sz="2400" b="1" kern="100" dirty="0">
                <a:solidFill>
                  <a:srgbClr val="0000FF"/>
                </a:solidFill>
                <a:latin typeface="Times New Roman" panose="02020603050405020304"/>
                <a:ea typeface="仿宋_GB2312" panose="02010609030101010101"/>
                <a:cs typeface="Courier New" panose="02070309020205020404"/>
              </a:rPr>
              <a:t>)</a:t>
            </a:r>
            <a:r>
              <a:rPr lang="zh-CN" altLang="zh-CN" sz="2400" b="1" kern="100" dirty="0">
                <a:solidFill>
                  <a:srgbClr val="0000FF"/>
                </a:solidFill>
                <a:latin typeface="Times New Roman" panose="02020603050405020304"/>
                <a:ea typeface="仿宋_GB2312" panose="02010609030101010101"/>
                <a:cs typeface="Times New Roman" panose="02020603050405020304"/>
              </a:rPr>
              <a:t>、原核生物</a:t>
            </a:r>
            <a:r>
              <a:rPr lang="en-US" altLang="zh-CN" sz="2400" b="1" kern="100" dirty="0">
                <a:solidFill>
                  <a:srgbClr val="0000FF"/>
                </a:solidFill>
                <a:latin typeface="Times New Roman" panose="02020603050405020304"/>
                <a:ea typeface="仿宋_GB2312" panose="02010609030101010101"/>
                <a:cs typeface="Courier New" panose="02070309020205020404"/>
              </a:rPr>
              <a:t>(</a:t>
            </a:r>
            <a:r>
              <a:rPr lang="zh-CN" altLang="zh-CN" sz="2400" b="1" kern="100" dirty="0">
                <a:solidFill>
                  <a:srgbClr val="0000FF"/>
                </a:solidFill>
                <a:latin typeface="Times New Roman" panose="02020603050405020304"/>
                <a:ea typeface="仿宋_GB2312" panose="02010609030101010101"/>
                <a:cs typeface="Times New Roman" panose="02020603050405020304"/>
              </a:rPr>
              <a:t>大肠杆菌</a:t>
            </a:r>
            <a:r>
              <a:rPr lang="en-US" altLang="zh-CN" sz="2400" b="1" kern="100" dirty="0">
                <a:solidFill>
                  <a:srgbClr val="0000FF"/>
                </a:solidFill>
                <a:latin typeface="Times New Roman" panose="02020603050405020304"/>
                <a:ea typeface="仿宋_GB2312" panose="02010609030101010101"/>
                <a:cs typeface="Courier New" panose="02070309020205020404"/>
              </a:rPr>
              <a:t>)</a:t>
            </a:r>
            <a:r>
              <a:rPr lang="zh-CN" altLang="zh-CN" sz="2400" b="1" kern="100" dirty="0">
                <a:solidFill>
                  <a:srgbClr val="0000FF"/>
                </a:solidFill>
                <a:latin typeface="Times New Roman" panose="02020603050405020304"/>
                <a:ea typeface="仿宋_GB2312" panose="02010609030101010101"/>
                <a:cs typeface="Times New Roman" panose="02020603050405020304"/>
              </a:rPr>
              <a:t>、真核生物</a:t>
            </a:r>
            <a:r>
              <a:rPr lang="en-US" altLang="zh-CN" sz="2400" b="1" kern="100" dirty="0">
                <a:solidFill>
                  <a:srgbClr val="0000FF"/>
                </a:solidFill>
                <a:latin typeface="Times New Roman" panose="02020603050405020304"/>
                <a:ea typeface="仿宋_GB2312" panose="02010609030101010101"/>
                <a:cs typeface="Courier New" panose="02070309020205020404"/>
              </a:rPr>
              <a:t>(</a:t>
            </a:r>
            <a:r>
              <a:rPr lang="zh-CN" altLang="zh-CN" sz="2400" b="1" kern="100" dirty="0">
                <a:solidFill>
                  <a:srgbClr val="0000FF"/>
                </a:solidFill>
                <a:latin typeface="Times New Roman" panose="02020603050405020304"/>
                <a:ea typeface="仿宋_GB2312" panose="02010609030101010101"/>
                <a:cs typeface="Times New Roman" panose="02020603050405020304"/>
              </a:rPr>
              <a:t>酵母菌</a:t>
            </a:r>
            <a:r>
              <a:rPr lang="en-US" altLang="zh-CN" sz="2400" b="1" kern="100" dirty="0">
                <a:solidFill>
                  <a:srgbClr val="0000FF"/>
                </a:solidFill>
                <a:latin typeface="Times New Roman" panose="02020603050405020304"/>
                <a:ea typeface="仿宋_GB2312" panose="02010609030101010101"/>
                <a:cs typeface="Courier New" panose="02070309020205020404"/>
              </a:rPr>
              <a:t>)</a:t>
            </a:r>
            <a:r>
              <a:rPr lang="zh-CN" altLang="zh-CN" sz="2400" b="1" kern="100" dirty="0">
                <a:solidFill>
                  <a:srgbClr val="0000FF"/>
                </a:solidFill>
                <a:latin typeface="Times New Roman" panose="02020603050405020304"/>
                <a:ea typeface="仿宋_GB2312" panose="02010609030101010101"/>
                <a:cs typeface="Times New Roman" panose="02020603050405020304"/>
              </a:rPr>
              <a:t>中，</a:t>
            </a:r>
            <a:r>
              <a:rPr lang="en-US" altLang="zh-CN" sz="2400" b="1" kern="100" dirty="0">
                <a:solidFill>
                  <a:srgbClr val="0000FF"/>
                </a:solidFill>
                <a:latin typeface="Times New Roman" panose="02020603050405020304"/>
                <a:ea typeface="仿宋_GB2312" panose="02010609030101010101"/>
                <a:cs typeface="Courier New" panose="02070309020205020404"/>
              </a:rPr>
              <a:t>D</a:t>
            </a:r>
            <a:r>
              <a:rPr lang="zh-CN" altLang="zh-CN" sz="2400" b="1" kern="100" dirty="0">
                <a:solidFill>
                  <a:srgbClr val="0000FF"/>
                </a:solidFill>
                <a:latin typeface="Times New Roman" panose="02020603050405020304"/>
                <a:ea typeface="仿宋_GB2312" panose="02010609030101010101"/>
                <a:cs typeface="Times New Roman" panose="02020603050405020304"/>
              </a:rPr>
              <a:t>正确。</a:t>
            </a:r>
            <a:endParaRPr lang="zh-CN" altLang="zh-CN" sz="1050" kern="100" dirty="0">
              <a:solidFill>
                <a:srgbClr val="0000FF"/>
              </a:solidFill>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solidFill>
                  <a:srgbClr val="FF0000"/>
                </a:solidFill>
                <a:latin typeface="Times New Roman" panose="02020603050405020304"/>
                <a:ea typeface="黑体" panose="02010609060101010101" charset="-122"/>
                <a:cs typeface="Times New Roman" panose="02020603050405020304"/>
              </a:rPr>
              <a:t>	</a:t>
            </a:r>
            <a:r>
              <a:rPr lang="zh-CN" altLang="zh-CN" sz="2400" b="1" kern="100" dirty="0" smtClean="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D</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5" end="5"/>
                                            </p:txEl>
                                          </p:spTgt>
                                        </p:tgtEl>
                                        <p:attrNameLst>
                                          <p:attrName>style.visibility</p:attrName>
                                        </p:attrNameLst>
                                      </p:cBhvr>
                                      <p:to>
                                        <p:strVal val="visible"/>
                                      </p:to>
                                    </p:set>
                                    <p:animEffect transition="in" filter="blinds(horizontal)">
                                      <p:cBhvr>
                                        <p:cTn id="7" dur="500"/>
                                        <p:tgtEl>
                                          <p:spTgt spid="15">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blinds(horizontal)">
                                      <p:cBhvr>
                                        <p:cTn id="12"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命题角度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638" y="1265948"/>
            <a:ext cx="1797552" cy="40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1"/>
          <p:cNvSpPr>
            <a:spLocks noChangeArrowheads="1"/>
          </p:cNvSpPr>
          <p:nvPr/>
        </p:nvSpPr>
        <p:spPr bwMode="auto">
          <a:xfrm>
            <a:off x="2350488" y="1100453"/>
            <a:ext cx="7822943"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610485" algn="l"/>
              </a:tabLst>
            </a:pPr>
            <a:r>
              <a:rPr lang="zh-CN" altLang="zh-CN" sz="2400" b="1" kern="100" dirty="0">
                <a:latin typeface="Times New Roman" panose="02020603050405020304"/>
                <a:ea typeface="黑体" panose="02010609060101010101" charset="-122"/>
                <a:cs typeface="Times New Roman" panose="02020603050405020304"/>
              </a:rPr>
              <a:t>细胞多样性、统一性与细胞学说</a:t>
            </a:r>
            <a:endParaRPr lang="zh-CN" altLang="zh-CN" sz="1050" kern="100" dirty="0">
              <a:effectLst/>
              <a:latin typeface="宋体" panose="02010600030101010101" pitchFamily="2" charset="-122"/>
              <a:cs typeface="Courier New" panose="02070309020205020404"/>
            </a:endParaRPr>
          </a:p>
        </p:txBody>
      </p:sp>
      <p:sp>
        <p:nvSpPr>
          <p:cNvPr id="4" name="矩形 1"/>
          <p:cNvSpPr>
            <a:spLocks noChangeArrowheads="1"/>
          </p:cNvSpPr>
          <p:nvPr/>
        </p:nvSpPr>
        <p:spPr bwMode="auto">
          <a:xfrm>
            <a:off x="396674" y="1738947"/>
            <a:ext cx="11531974" cy="33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3.(</a:t>
            </a:r>
            <a:r>
              <a:rPr lang="en-US" altLang="zh-CN" sz="2400" b="1" kern="100" dirty="0">
                <a:latin typeface="Times New Roman" panose="02020603050405020304"/>
                <a:ea typeface="楷体_GB2312" panose="02010609030101010101"/>
                <a:cs typeface="Courier New" panose="02070309020205020404"/>
              </a:rPr>
              <a:t>2019·</a:t>
            </a:r>
            <a:r>
              <a:rPr lang="zh-CN" altLang="zh-CN" sz="2400" b="1" kern="100" dirty="0">
                <a:latin typeface="Times New Roman" panose="02020603050405020304"/>
                <a:ea typeface="楷体_GB2312" panose="02010609030101010101"/>
                <a:cs typeface="Times New Roman" panose="02020603050405020304"/>
              </a:rPr>
              <a:t>试题调研</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一种细菌</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铜绿色假单胞菌能分泌毒蛋白，分解其他细菌的细胞壁。下列有关铜绿色假单胞菌的叙述，正确的是</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　　</a:t>
            </a:r>
            <a:r>
              <a:rPr lang="en-US" altLang="zh-CN" sz="2400" b="1" kern="100" dirty="0">
                <a:latin typeface="Times New Roman" panose="02020603050405020304"/>
                <a:cs typeface="Courier New" panose="020703090202050204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其与酵母菌细胞结构的主要区别是有无细胞壁</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B</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其分泌毒蛋白与细胞内的内质网、高尔基体有关</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C</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其不会发生基因自由组合引起的基因重组</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D</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其不存在染色体且分裂方式只能为</a:t>
            </a:r>
            <a:r>
              <a:rPr lang="zh-CN" altLang="zh-CN" sz="2400" b="1" kern="100" dirty="0" smtClean="0">
                <a:latin typeface="Times New Roman" panose="02020603050405020304"/>
                <a:cs typeface="Times New Roman" panose="02020603050405020304"/>
              </a:rPr>
              <a:t>无丝分裂</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95704" y="764704"/>
            <a:ext cx="5977919" cy="828497"/>
          </a:xfrm>
          <a:prstGeom prst="rect">
            <a:avLst/>
          </a:prstGeom>
        </p:spPr>
        <p:txBody>
          <a:bodyPr wrap="none">
            <a:spAutoFit/>
          </a:bodyPr>
          <a:lstStyle/>
          <a:p>
            <a:pPr algn="ctr">
              <a:lnSpc>
                <a:spcPct val="150000"/>
              </a:lnSpc>
              <a:spcBef>
                <a:spcPts val="1300"/>
              </a:spcBef>
              <a:spcAft>
                <a:spcPts val="1300"/>
              </a:spcAft>
              <a:tabLst>
                <a:tab pos="2610485" algn="l"/>
              </a:tabLst>
            </a:pPr>
            <a:r>
              <a:rPr lang="zh-CN" altLang="zh-CN" sz="3600" b="1" kern="100" dirty="0">
                <a:cs typeface="Times New Roman" panose="02020603050405020304"/>
              </a:rPr>
              <a:t>第</a:t>
            </a:r>
            <a:r>
              <a:rPr lang="en-US" altLang="zh-CN" sz="3600" b="1" kern="100" dirty="0">
                <a:cs typeface="Times New Roman" panose="02020603050405020304"/>
              </a:rPr>
              <a:t>1</a:t>
            </a:r>
            <a:r>
              <a:rPr lang="zh-CN" altLang="zh-CN" sz="3600" b="1" kern="100" dirty="0">
                <a:cs typeface="Times New Roman" panose="02020603050405020304"/>
              </a:rPr>
              <a:t>讲　借助显微镜走近细胞</a:t>
            </a:r>
            <a:endParaRPr lang="zh-CN" altLang="zh-CN" sz="2400" b="1" kern="100" dirty="0">
              <a:effectLst/>
              <a:latin typeface="Cambria" panose="02040503050406030204"/>
            </a:endParaRPr>
          </a:p>
        </p:txBody>
      </p:sp>
      <p:graphicFrame>
        <p:nvGraphicFramePr>
          <p:cNvPr id="3" name="表格 2"/>
          <p:cNvGraphicFramePr>
            <a:graphicFrameLocks noGrp="1"/>
          </p:cNvGraphicFramePr>
          <p:nvPr/>
        </p:nvGraphicFramePr>
        <p:xfrm>
          <a:off x="623392" y="1789280"/>
          <a:ext cx="11089233" cy="4242310"/>
        </p:xfrm>
        <a:graphic>
          <a:graphicData uri="http://schemas.openxmlformats.org/drawingml/2006/table">
            <a:tbl>
              <a:tblPr/>
              <a:tblGrid>
                <a:gridCol w="864098"/>
                <a:gridCol w="4464496"/>
                <a:gridCol w="1584176"/>
                <a:gridCol w="4176463"/>
              </a:tblGrid>
              <a:tr h="268168">
                <a:tc gridSpan="2">
                  <a:txBody>
                    <a:bodyPr/>
                    <a:lstStyle/>
                    <a:p>
                      <a:pPr algn="ctr">
                        <a:lnSpc>
                          <a:spcPct val="150000"/>
                        </a:lnSpc>
                        <a:spcAft>
                          <a:spcPts val="0"/>
                        </a:spcAft>
                        <a:tabLst>
                          <a:tab pos="2790825" algn="l"/>
                        </a:tabLst>
                      </a:pPr>
                      <a:r>
                        <a:rPr lang="zh-CN" sz="2000" b="1" kern="100">
                          <a:effectLst/>
                          <a:latin typeface="Times New Roman" panose="02020603050405020304"/>
                          <a:ea typeface="黑体" panose="02010609060101010101" charset="-122"/>
                          <a:cs typeface="Times New Roman" panose="02020603050405020304"/>
                        </a:rPr>
                        <a:t>考纲考情</a:t>
                      </a:r>
                      <a:r>
                        <a:rPr lang="en-US" sz="2000" b="1" kern="100">
                          <a:effectLst/>
                          <a:latin typeface="Times New Roman" panose="02020603050405020304"/>
                          <a:ea typeface="黑体" panose="02010609060101010101" charset="-122"/>
                          <a:cs typeface="Courier New" panose="02070309020205020404"/>
                        </a:rPr>
                        <a:t>——</a:t>
                      </a:r>
                      <a:r>
                        <a:rPr lang="zh-CN" sz="2000" b="1" kern="100">
                          <a:effectLst/>
                          <a:latin typeface="Times New Roman" panose="02020603050405020304"/>
                          <a:ea typeface="黑体" panose="02010609060101010101" charset="-122"/>
                          <a:cs typeface="Times New Roman" panose="02020603050405020304"/>
                        </a:rPr>
                        <a:t>知考向</a:t>
                      </a:r>
                      <a:endParaRPr lang="zh-CN" sz="2000" kern="10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gridSpan="2">
                  <a:txBody>
                    <a:bodyPr/>
                    <a:lstStyle/>
                    <a:p>
                      <a:pPr algn="ctr">
                        <a:lnSpc>
                          <a:spcPct val="150000"/>
                        </a:lnSpc>
                        <a:spcAft>
                          <a:spcPts val="0"/>
                        </a:spcAft>
                        <a:tabLst>
                          <a:tab pos="2790825" algn="l"/>
                        </a:tabLst>
                      </a:pPr>
                      <a:r>
                        <a:rPr lang="zh-CN" sz="2000" b="1" kern="100">
                          <a:effectLst/>
                          <a:latin typeface="Times New Roman" panose="02020603050405020304"/>
                          <a:ea typeface="黑体" panose="02010609060101010101" charset="-122"/>
                          <a:cs typeface="Times New Roman" panose="02020603050405020304"/>
                        </a:rPr>
                        <a:t>核心素养</a:t>
                      </a:r>
                      <a:r>
                        <a:rPr lang="en-US" sz="2000" b="1" kern="100">
                          <a:effectLst/>
                          <a:latin typeface="Times New Roman" panose="02020603050405020304"/>
                          <a:ea typeface="黑体" panose="02010609060101010101" charset="-122"/>
                          <a:cs typeface="Courier New" panose="02070309020205020404"/>
                        </a:rPr>
                        <a:t>——</a:t>
                      </a:r>
                      <a:r>
                        <a:rPr lang="zh-CN" sz="2000" b="1" kern="100">
                          <a:effectLst/>
                          <a:latin typeface="Times New Roman" panose="02020603050405020304"/>
                          <a:ea typeface="黑体" panose="02010609060101010101" charset="-122"/>
                          <a:cs typeface="Times New Roman" panose="02020603050405020304"/>
                        </a:rPr>
                        <a:t>提考能</a:t>
                      </a:r>
                      <a:endParaRPr lang="zh-CN" sz="2000" kern="10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r>
              <a:tr h="1206754">
                <a:tc rowSpan="2">
                  <a:txBody>
                    <a:bodyPr/>
                    <a:lstStyle/>
                    <a:p>
                      <a:pPr algn="ctr">
                        <a:lnSpc>
                          <a:spcPct val="150000"/>
                        </a:lnSpc>
                        <a:spcAft>
                          <a:spcPts val="0"/>
                        </a:spcAft>
                        <a:tabLst>
                          <a:tab pos="2790825" algn="l"/>
                        </a:tabLst>
                      </a:pPr>
                      <a:r>
                        <a:rPr lang="zh-CN" sz="2000" b="1" kern="100">
                          <a:effectLst/>
                          <a:latin typeface="Times New Roman" panose="02020603050405020304"/>
                          <a:cs typeface="Times New Roman" panose="02020603050405020304"/>
                        </a:rPr>
                        <a:t>最新考纲</a:t>
                      </a:r>
                      <a:endParaRPr lang="zh-CN" sz="2000" kern="10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lnSpc>
                          <a:spcPct val="150000"/>
                        </a:lnSpc>
                        <a:spcAft>
                          <a:spcPts val="0"/>
                        </a:spcAft>
                        <a:tabLst>
                          <a:tab pos="2790825" algn="l"/>
                        </a:tabLst>
                      </a:pPr>
                      <a:r>
                        <a:rPr lang="en-US" sz="2000" b="1" kern="100">
                          <a:effectLst/>
                          <a:latin typeface="Times New Roman" panose="02020603050405020304"/>
                          <a:cs typeface="Courier New" panose="02070309020205020404"/>
                        </a:rPr>
                        <a:t>1.</a:t>
                      </a:r>
                      <a:r>
                        <a:rPr lang="zh-CN" sz="2000" b="1" kern="100">
                          <a:effectLst/>
                          <a:latin typeface="Times New Roman" panose="02020603050405020304"/>
                          <a:cs typeface="Times New Roman" panose="02020603050405020304"/>
                        </a:rPr>
                        <a:t>原核细胞与真核细胞的异同</a:t>
                      </a:r>
                      <a:r>
                        <a:rPr lang="en-US" sz="2000" b="1" kern="100">
                          <a:effectLst/>
                          <a:latin typeface="Times New Roman" panose="02020603050405020304"/>
                          <a:cs typeface="Courier New" panose="02070309020205020404"/>
                        </a:rPr>
                        <a:t>(</a:t>
                      </a:r>
                      <a:r>
                        <a:rPr lang="en-US" sz="2000" b="1" kern="100">
                          <a:effectLst/>
                          <a:latin typeface="宋体" panose="02010600030101010101" pitchFamily="2" charset="-122"/>
                          <a:cs typeface="Times New Roman" panose="02020603050405020304"/>
                        </a:rPr>
                        <a:t>Ⅱ</a:t>
                      </a:r>
                      <a:r>
                        <a:rPr lang="en-US" sz="2000" b="1" kern="100">
                          <a:effectLst/>
                          <a:latin typeface="Times New Roman" panose="02020603050405020304"/>
                          <a:cs typeface="Courier New" panose="02070309020205020404"/>
                        </a:rPr>
                        <a:t>)</a:t>
                      </a:r>
                      <a:endParaRPr lang="zh-CN" sz="2000" kern="100">
                        <a:effectLst/>
                        <a:latin typeface="宋体" panose="02010600030101010101" pitchFamily="2" charset="-122"/>
                        <a:cs typeface="Courier New" panose="02070309020205020404"/>
                      </a:endParaRPr>
                    </a:p>
                    <a:p>
                      <a:pPr algn="just">
                        <a:lnSpc>
                          <a:spcPct val="150000"/>
                        </a:lnSpc>
                        <a:spcAft>
                          <a:spcPts val="0"/>
                        </a:spcAft>
                        <a:tabLst>
                          <a:tab pos="2790825" algn="l"/>
                        </a:tabLst>
                      </a:pPr>
                      <a:r>
                        <a:rPr lang="en-US" sz="2000" b="1" kern="100">
                          <a:effectLst/>
                          <a:latin typeface="Times New Roman" panose="02020603050405020304"/>
                          <a:cs typeface="Courier New" panose="02070309020205020404"/>
                        </a:rPr>
                        <a:t>2.</a:t>
                      </a:r>
                      <a:r>
                        <a:rPr lang="zh-CN" sz="2000" b="1" kern="100">
                          <a:effectLst/>
                          <a:latin typeface="Times New Roman" panose="02020603050405020304"/>
                          <a:cs typeface="Times New Roman" panose="02020603050405020304"/>
                        </a:rPr>
                        <a:t>细胞学说的建立过程</a:t>
                      </a:r>
                      <a:r>
                        <a:rPr lang="en-US" sz="2000" b="1" kern="100">
                          <a:effectLst/>
                          <a:latin typeface="Times New Roman" panose="02020603050405020304"/>
                          <a:cs typeface="Courier New" panose="02070309020205020404"/>
                        </a:rPr>
                        <a:t>(</a:t>
                      </a:r>
                      <a:r>
                        <a:rPr lang="en-US" sz="2000" b="1" kern="100">
                          <a:effectLst/>
                          <a:latin typeface="宋体" panose="02010600030101010101" pitchFamily="2" charset="-122"/>
                          <a:cs typeface="Times New Roman" panose="02020603050405020304"/>
                        </a:rPr>
                        <a:t>Ⅰ</a:t>
                      </a:r>
                      <a:r>
                        <a:rPr lang="en-US" sz="2000" b="1" kern="100">
                          <a:effectLst/>
                          <a:latin typeface="Times New Roman" panose="02020603050405020304"/>
                          <a:cs typeface="Courier New" panose="02070309020205020404"/>
                        </a:rPr>
                        <a:t>)</a:t>
                      </a:r>
                      <a:endParaRPr lang="zh-CN" sz="2000" kern="100">
                        <a:effectLst/>
                        <a:latin typeface="宋体" panose="02010600030101010101" pitchFamily="2" charset="-122"/>
                        <a:cs typeface="Courier New" panose="02070309020205020404"/>
                      </a:endParaRPr>
                    </a:p>
                    <a:p>
                      <a:pPr algn="just">
                        <a:lnSpc>
                          <a:spcPct val="150000"/>
                        </a:lnSpc>
                        <a:spcAft>
                          <a:spcPts val="0"/>
                        </a:spcAft>
                        <a:tabLst>
                          <a:tab pos="2790825" algn="l"/>
                        </a:tabLst>
                      </a:pPr>
                      <a:r>
                        <a:rPr lang="en-US" sz="2000" b="1" kern="100">
                          <a:effectLst/>
                          <a:latin typeface="Times New Roman" panose="02020603050405020304"/>
                          <a:cs typeface="Courier New" panose="02070309020205020404"/>
                        </a:rPr>
                        <a:t>3.</a:t>
                      </a:r>
                      <a:r>
                        <a:rPr lang="zh-CN" sz="2000" b="1" kern="100">
                          <a:effectLst/>
                          <a:latin typeface="Times New Roman" panose="02020603050405020304"/>
                          <a:cs typeface="Times New Roman" panose="02020603050405020304"/>
                        </a:rPr>
                        <a:t>实验：用显微镜观察多种多样的细胞</a:t>
                      </a:r>
                      <a:endParaRPr lang="zh-CN" sz="2000" kern="10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zh-CN" sz="2000" b="1" kern="100">
                          <a:effectLst/>
                          <a:latin typeface="Times New Roman" panose="02020603050405020304"/>
                          <a:cs typeface="Times New Roman" panose="02020603050405020304"/>
                        </a:rPr>
                        <a:t>生命观念</a:t>
                      </a:r>
                      <a:endParaRPr lang="zh-CN" sz="2000" kern="10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000" b="1" kern="100">
                          <a:effectLst/>
                          <a:latin typeface="Times New Roman" panose="02020603050405020304"/>
                          <a:cs typeface="Times New Roman" panose="02020603050405020304"/>
                        </a:rPr>
                        <a:t>通过比较原核与真核细胞的异同，建立辨证统一的观点和结构与功能相适应的观点</a:t>
                      </a:r>
                      <a:endParaRPr lang="zh-CN" sz="2000" kern="10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38587">
                <a:tc vMerge="1">
                  <a:tcPr/>
                </a:tc>
                <a:tc vMerge="1">
                  <a:tcPr/>
                </a:tc>
                <a:tc>
                  <a:txBody>
                    <a:bodyPr/>
                    <a:lstStyle/>
                    <a:p>
                      <a:pPr algn="ctr">
                        <a:lnSpc>
                          <a:spcPct val="150000"/>
                        </a:lnSpc>
                        <a:spcAft>
                          <a:spcPts val="0"/>
                        </a:spcAft>
                        <a:tabLst>
                          <a:tab pos="2790825" algn="l"/>
                        </a:tabLst>
                      </a:pPr>
                      <a:r>
                        <a:rPr lang="zh-CN" sz="2000" b="1" kern="100">
                          <a:effectLst/>
                          <a:latin typeface="Times New Roman" panose="02020603050405020304"/>
                          <a:cs typeface="Times New Roman" panose="02020603050405020304"/>
                        </a:rPr>
                        <a:t>科学思维</a:t>
                      </a:r>
                      <a:endParaRPr lang="zh-CN" sz="2000" kern="10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000" b="1" kern="100">
                          <a:effectLst/>
                          <a:latin typeface="Times New Roman" panose="02020603050405020304"/>
                          <a:cs typeface="Times New Roman" panose="02020603050405020304"/>
                        </a:rPr>
                        <a:t>归纳总结细胞的统一性，培养逻辑思维、分析问题的能力</a:t>
                      </a:r>
                      <a:endParaRPr lang="zh-CN" sz="2000" kern="10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6336">
                <a:tc rowSpan="2">
                  <a:txBody>
                    <a:bodyPr/>
                    <a:lstStyle/>
                    <a:p>
                      <a:pPr algn="ctr">
                        <a:lnSpc>
                          <a:spcPct val="150000"/>
                        </a:lnSpc>
                        <a:spcAft>
                          <a:spcPts val="0"/>
                        </a:spcAft>
                        <a:tabLst>
                          <a:tab pos="2790825" algn="l"/>
                        </a:tabLst>
                      </a:pPr>
                      <a:r>
                        <a:rPr lang="zh-CN" sz="2000" b="1" kern="100">
                          <a:effectLst/>
                          <a:latin typeface="Times New Roman" panose="02020603050405020304"/>
                          <a:cs typeface="Times New Roman" panose="02020603050405020304"/>
                        </a:rPr>
                        <a:t>近三年考情</a:t>
                      </a:r>
                      <a:endParaRPr lang="zh-CN" sz="2000" kern="10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lnSpc>
                          <a:spcPct val="150000"/>
                        </a:lnSpc>
                        <a:spcAft>
                          <a:spcPts val="0"/>
                        </a:spcAft>
                        <a:tabLst>
                          <a:tab pos="2790825" algn="l"/>
                        </a:tabLst>
                      </a:pPr>
                      <a:r>
                        <a:rPr lang="en-US" sz="2000" b="1" kern="100" dirty="0">
                          <a:effectLst/>
                          <a:latin typeface="Times New Roman" panose="02020603050405020304"/>
                          <a:cs typeface="Courier New" panose="02070309020205020404"/>
                        </a:rPr>
                        <a:t>2018·</a:t>
                      </a:r>
                      <a:r>
                        <a:rPr lang="zh-CN" sz="2000" b="1" kern="100" dirty="0">
                          <a:effectLst/>
                          <a:latin typeface="Times New Roman" panose="02020603050405020304"/>
                          <a:cs typeface="Times New Roman" panose="02020603050405020304"/>
                        </a:rPr>
                        <a:t>全国卷</a:t>
                      </a:r>
                      <a:r>
                        <a:rPr lang="en-US" sz="2000" b="1" kern="100" dirty="0">
                          <a:effectLst/>
                          <a:latin typeface="宋体" panose="02010600030101010101" pitchFamily="2" charset="-122"/>
                          <a:cs typeface="Times New Roman" panose="02020603050405020304"/>
                        </a:rPr>
                        <a:t>Ⅰ</a:t>
                      </a:r>
                      <a:r>
                        <a:rPr lang="en-US" sz="2000" b="1" kern="100" dirty="0">
                          <a:effectLst/>
                          <a:latin typeface="Times New Roman" panose="02020603050405020304"/>
                          <a:cs typeface="Courier New" panose="02070309020205020404"/>
                        </a:rPr>
                        <a:t>(2)</a:t>
                      </a:r>
                      <a:r>
                        <a:rPr lang="zh-CN" sz="2000" b="1" kern="100" dirty="0" smtClean="0">
                          <a:effectLst/>
                          <a:latin typeface="Times New Roman" panose="02020603050405020304"/>
                          <a:cs typeface="Times New Roman" panose="02020603050405020304"/>
                        </a:rPr>
                        <a:t>、</a:t>
                      </a:r>
                      <a:r>
                        <a:rPr lang="en-US" sz="2000" b="1" kern="100" dirty="0" smtClean="0">
                          <a:effectLst/>
                          <a:latin typeface="Times New Roman" panose="02020603050405020304"/>
                          <a:cs typeface="Courier New" panose="02070309020205020404"/>
                        </a:rPr>
                        <a:t>2018</a:t>
                      </a:r>
                      <a:r>
                        <a:rPr lang="en-US" sz="2000" b="1" kern="100" dirty="0">
                          <a:effectLst/>
                          <a:latin typeface="Times New Roman" panose="02020603050405020304"/>
                          <a:cs typeface="Courier New" panose="02070309020205020404"/>
                        </a:rPr>
                        <a:t>·</a:t>
                      </a:r>
                      <a:r>
                        <a:rPr lang="zh-CN" sz="2000" b="1" kern="100" dirty="0">
                          <a:effectLst/>
                          <a:latin typeface="Times New Roman" panose="02020603050405020304"/>
                          <a:cs typeface="Times New Roman" panose="02020603050405020304"/>
                        </a:rPr>
                        <a:t>全国卷</a:t>
                      </a:r>
                      <a:r>
                        <a:rPr lang="en-US" sz="2000" b="1" kern="100" dirty="0">
                          <a:effectLst/>
                          <a:latin typeface="宋体" panose="02010600030101010101" pitchFamily="2" charset="-122"/>
                          <a:cs typeface="Times New Roman" panose="02020603050405020304"/>
                        </a:rPr>
                        <a:t>Ⅱ</a:t>
                      </a:r>
                      <a:r>
                        <a:rPr lang="en-US" sz="2000" b="1" kern="100" dirty="0">
                          <a:effectLst/>
                          <a:latin typeface="Times New Roman" panose="02020603050405020304"/>
                          <a:cs typeface="Courier New" panose="02070309020205020404"/>
                        </a:rPr>
                        <a:t>(5)</a:t>
                      </a:r>
                      <a:r>
                        <a:rPr lang="zh-CN" sz="2000" b="1" kern="100" dirty="0">
                          <a:effectLst/>
                          <a:latin typeface="Times New Roman" panose="02020603050405020304"/>
                          <a:cs typeface="Times New Roman" panose="02020603050405020304"/>
                        </a:rPr>
                        <a:t>、</a:t>
                      </a:r>
                      <a:endParaRPr lang="zh-CN" sz="2000" kern="100" dirty="0">
                        <a:effectLst/>
                        <a:latin typeface="宋体" panose="02010600030101010101" pitchFamily="2" charset="-122"/>
                        <a:cs typeface="Courier New" panose="02070309020205020404"/>
                      </a:endParaRPr>
                    </a:p>
                    <a:p>
                      <a:pPr algn="just">
                        <a:lnSpc>
                          <a:spcPct val="150000"/>
                        </a:lnSpc>
                        <a:spcAft>
                          <a:spcPts val="0"/>
                        </a:spcAft>
                        <a:tabLst>
                          <a:tab pos="2790825" algn="l"/>
                        </a:tabLst>
                      </a:pPr>
                      <a:r>
                        <a:rPr lang="en-US" sz="2000" b="1" kern="100" dirty="0">
                          <a:effectLst/>
                          <a:latin typeface="Times New Roman" panose="02020603050405020304"/>
                          <a:cs typeface="Courier New" panose="02070309020205020404"/>
                        </a:rPr>
                        <a:t>2017·</a:t>
                      </a:r>
                      <a:r>
                        <a:rPr lang="zh-CN" sz="2000" b="1" kern="100" dirty="0">
                          <a:effectLst/>
                          <a:latin typeface="Times New Roman" panose="02020603050405020304"/>
                          <a:cs typeface="Times New Roman" panose="02020603050405020304"/>
                        </a:rPr>
                        <a:t>全国卷</a:t>
                      </a:r>
                      <a:r>
                        <a:rPr lang="en-US" sz="2000" b="1" kern="100" dirty="0">
                          <a:effectLst/>
                          <a:latin typeface="宋体" panose="02010600030101010101" pitchFamily="2" charset="-122"/>
                          <a:cs typeface="Times New Roman" panose="02020603050405020304"/>
                        </a:rPr>
                        <a:t>Ⅱ</a:t>
                      </a:r>
                      <a:r>
                        <a:rPr lang="en-US" sz="2000" b="1" kern="100" dirty="0">
                          <a:effectLst/>
                          <a:latin typeface="Times New Roman" panose="02020603050405020304"/>
                          <a:cs typeface="Courier New" panose="02070309020205020404"/>
                        </a:rPr>
                        <a:t>(2)</a:t>
                      </a:r>
                      <a:r>
                        <a:rPr lang="zh-CN" sz="2000" b="1" kern="100" dirty="0" smtClean="0">
                          <a:effectLst/>
                          <a:latin typeface="Times New Roman" panose="02020603050405020304"/>
                          <a:cs typeface="Times New Roman" panose="02020603050405020304"/>
                        </a:rPr>
                        <a:t>、</a:t>
                      </a:r>
                      <a:r>
                        <a:rPr lang="en-US" sz="2000" b="1" kern="100" dirty="0" smtClean="0">
                          <a:effectLst/>
                          <a:latin typeface="Times New Roman" panose="02020603050405020304"/>
                          <a:cs typeface="Courier New" panose="02070309020205020404"/>
                        </a:rPr>
                        <a:t>2016</a:t>
                      </a:r>
                      <a:r>
                        <a:rPr lang="en-US" sz="2000" b="1" kern="100" dirty="0">
                          <a:effectLst/>
                          <a:latin typeface="Times New Roman" panose="02020603050405020304"/>
                          <a:cs typeface="Courier New" panose="02070309020205020404"/>
                        </a:rPr>
                        <a:t>·</a:t>
                      </a:r>
                      <a:r>
                        <a:rPr lang="zh-CN" sz="2000" b="1" kern="100" dirty="0">
                          <a:effectLst/>
                          <a:latin typeface="Times New Roman" panose="02020603050405020304"/>
                          <a:cs typeface="Times New Roman" panose="02020603050405020304"/>
                        </a:rPr>
                        <a:t>全国卷</a:t>
                      </a:r>
                      <a:r>
                        <a:rPr lang="en-US" sz="2000" b="1" kern="100" dirty="0">
                          <a:effectLst/>
                          <a:latin typeface="宋体" panose="02010600030101010101" pitchFamily="2" charset="-122"/>
                          <a:cs typeface="Times New Roman" panose="02020603050405020304"/>
                        </a:rPr>
                        <a:t>Ⅰ</a:t>
                      </a:r>
                      <a:r>
                        <a:rPr lang="en-US" sz="2000" b="1" kern="100" dirty="0">
                          <a:effectLst/>
                          <a:latin typeface="Times New Roman" panose="02020603050405020304"/>
                          <a:cs typeface="Courier New" panose="02070309020205020404"/>
                        </a:rPr>
                        <a:t>(1)</a:t>
                      </a:r>
                      <a:r>
                        <a:rPr lang="zh-CN" sz="2000" b="1" kern="100" dirty="0">
                          <a:effectLst/>
                          <a:latin typeface="Times New Roman" panose="02020603050405020304"/>
                          <a:cs typeface="Times New Roman" panose="02020603050405020304"/>
                        </a:rPr>
                        <a:t>、</a:t>
                      </a:r>
                      <a:endParaRPr lang="zh-CN" sz="2000" kern="100" dirty="0">
                        <a:effectLst/>
                        <a:latin typeface="宋体" panose="02010600030101010101" pitchFamily="2" charset="-122"/>
                        <a:cs typeface="Courier New" panose="02070309020205020404"/>
                      </a:endParaRPr>
                    </a:p>
                    <a:p>
                      <a:pPr algn="just">
                        <a:lnSpc>
                          <a:spcPct val="150000"/>
                        </a:lnSpc>
                        <a:spcAft>
                          <a:spcPts val="0"/>
                        </a:spcAft>
                        <a:tabLst>
                          <a:tab pos="2790825" algn="l"/>
                        </a:tabLst>
                      </a:pPr>
                      <a:r>
                        <a:rPr lang="en-US" sz="2000" b="1" kern="100" dirty="0">
                          <a:effectLst/>
                          <a:latin typeface="Times New Roman" panose="02020603050405020304"/>
                          <a:cs typeface="Courier New" panose="02070309020205020404"/>
                        </a:rPr>
                        <a:t>2017·</a:t>
                      </a:r>
                      <a:r>
                        <a:rPr lang="zh-CN" sz="2000" b="1" kern="100" dirty="0">
                          <a:effectLst/>
                          <a:latin typeface="Times New Roman" panose="02020603050405020304"/>
                          <a:cs typeface="Times New Roman" panose="02020603050405020304"/>
                        </a:rPr>
                        <a:t>全国卷</a:t>
                      </a:r>
                      <a:r>
                        <a:rPr lang="en-US" sz="2000" b="1" kern="100" dirty="0">
                          <a:effectLst/>
                          <a:latin typeface="宋体" panose="02010600030101010101" pitchFamily="2" charset="-122"/>
                          <a:cs typeface="Times New Roman" panose="02020603050405020304"/>
                        </a:rPr>
                        <a:t>Ⅰ</a:t>
                      </a:r>
                      <a:r>
                        <a:rPr lang="en-US" sz="2000" b="1" kern="100" dirty="0">
                          <a:effectLst/>
                          <a:latin typeface="Times New Roman" panose="02020603050405020304"/>
                          <a:cs typeface="Courier New" panose="02070309020205020404"/>
                        </a:rPr>
                        <a:t>(29)</a:t>
                      </a:r>
                      <a:endParaRPr lang="zh-CN" sz="2000" kern="100" dirty="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zh-CN" sz="2000" b="1" kern="100" dirty="0">
                          <a:effectLst/>
                          <a:latin typeface="Times New Roman" panose="02020603050405020304"/>
                          <a:cs typeface="Times New Roman" panose="02020603050405020304"/>
                        </a:rPr>
                        <a:t>科学探究</a:t>
                      </a:r>
                      <a:endParaRPr lang="zh-CN" sz="2000" kern="100" dirty="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000" b="1" kern="100">
                          <a:effectLst/>
                          <a:latin typeface="Times New Roman" panose="02020603050405020304"/>
                          <a:cs typeface="Times New Roman" panose="02020603050405020304"/>
                        </a:rPr>
                        <a:t>用显微镜观察多种多样的细胞</a:t>
                      </a:r>
                      <a:endParaRPr lang="zh-CN" sz="2000" kern="10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38587">
                <a:tc vMerge="1">
                  <a:tcPr/>
                </a:tc>
                <a:tc vMerge="1">
                  <a:tcPr/>
                </a:tc>
                <a:tc>
                  <a:txBody>
                    <a:bodyPr/>
                    <a:lstStyle/>
                    <a:p>
                      <a:pPr algn="ctr">
                        <a:lnSpc>
                          <a:spcPct val="150000"/>
                        </a:lnSpc>
                        <a:spcAft>
                          <a:spcPts val="0"/>
                        </a:spcAft>
                        <a:tabLst>
                          <a:tab pos="2790825" algn="l"/>
                        </a:tabLst>
                      </a:pPr>
                      <a:r>
                        <a:rPr lang="zh-CN" sz="2000" b="1" kern="100">
                          <a:effectLst/>
                          <a:latin typeface="Times New Roman" panose="02020603050405020304"/>
                          <a:cs typeface="Times New Roman" panose="02020603050405020304"/>
                        </a:rPr>
                        <a:t>社会责任</a:t>
                      </a:r>
                      <a:endParaRPr lang="zh-CN" sz="2000" kern="10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000" b="1" kern="100" dirty="0">
                          <a:effectLst/>
                          <a:latin typeface="Times New Roman" panose="02020603050405020304"/>
                          <a:cs typeface="Times New Roman" panose="02020603050405020304"/>
                        </a:rPr>
                        <a:t>通过对细菌和病毒相关问题分析，关注人体健康、关爱生命</a:t>
                      </a:r>
                      <a:endParaRPr lang="zh-CN" sz="2000" kern="100" dirty="0">
                        <a:effectLst/>
                        <a:latin typeface="宋体" panose="02010600030101010101" pitchFamily="2" charset="-122"/>
                        <a:cs typeface="Courier New" panose="02070309020205020404"/>
                      </a:endParaRPr>
                    </a:p>
                  </a:txBody>
                  <a:tcPr marL="18756" marR="187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258882"/>
            <a:ext cx="1164729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panose="02010609030101010101"/>
                <a:cs typeface="Times New Roman" panose="02020603050405020304"/>
              </a:rPr>
              <a:t>　从题干信息可知，铜绿色假单胞菌是细菌，属于原核生物。细菌都具有细胞壁，与酵母菌</a:t>
            </a:r>
            <a:r>
              <a:rPr lang="en-US" altLang="zh-CN" sz="2400" b="1" kern="100" dirty="0">
                <a:solidFill>
                  <a:srgbClr val="0000FF"/>
                </a:solidFill>
                <a:latin typeface="Times New Roman" panose="02020603050405020304"/>
                <a:ea typeface="仿宋_GB2312" panose="02010609030101010101"/>
                <a:cs typeface="Courier New" panose="02070309020205020404"/>
              </a:rPr>
              <a:t>(</a:t>
            </a:r>
            <a:r>
              <a:rPr lang="zh-CN" altLang="zh-CN" sz="2400" b="1" kern="100" dirty="0">
                <a:solidFill>
                  <a:srgbClr val="0000FF"/>
                </a:solidFill>
                <a:latin typeface="Times New Roman" panose="02020603050405020304"/>
                <a:ea typeface="仿宋_GB2312" panose="02010609030101010101"/>
                <a:cs typeface="Times New Roman" panose="02020603050405020304"/>
              </a:rPr>
              <a:t>真核生物</a:t>
            </a:r>
            <a:r>
              <a:rPr lang="en-US" altLang="zh-CN" sz="2400" b="1" kern="100" dirty="0">
                <a:solidFill>
                  <a:srgbClr val="0000FF"/>
                </a:solidFill>
                <a:latin typeface="Times New Roman" panose="02020603050405020304"/>
                <a:ea typeface="仿宋_GB2312" panose="02010609030101010101"/>
                <a:cs typeface="Courier New" panose="02070309020205020404"/>
              </a:rPr>
              <a:t>)</a:t>
            </a:r>
            <a:r>
              <a:rPr lang="zh-CN" altLang="zh-CN" sz="2400" b="1" kern="100" dirty="0">
                <a:solidFill>
                  <a:srgbClr val="0000FF"/>
                </a:solidFill>
                <a:latin typeface="Times New Roman" panose="02020603050405020304"/>
                <a:ea typeface="仿宋_GB2312" panose="02010609030101010101"/>
                <a:cs typeface="Times New Roman" panose="02020603050405020304"/>
              </a:rPr>
              <a:t>细胞的主要区别不是细菌壁的有无，而是有无核膜包围的细胞核，</a:t>
            </a:r>
            <a:r>
              <a:rPr lang="en-US" altLang="zh-CN" sz="2400" b="1" kern="100" dirty="0">
                <a:solidFill>
                  <a:srgbClr val="0000FF"/>
                </a:solidFill>
                <a:latin typeface="Times New Roman" panose="02020603050405020304"/>
                <a:ea typeface="仿宋_GB2312" panose="02010609030101010101"/>
                <a:cs typeface="Courier New" panose="02070309020205020404"/>
              </a:rPr>
              <a:t>A</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错误；细菌只有一种细胞器</a:t>
            </a:r>
            <a:r>
              <a:rPr lang="en-US" altLang="zh-CN" sz="2400" b="1" kern="100" dirty="0">
                <a:solidFill>
                  <a:srgbClr val="0000FF"/>
                </a:solidFill>
                <a:latin typeface="Times New Roman" panose="02020603050405020304"/>
                <a:ea typeface="仿宋_GB2312" panose="02010609030101010101"/>
                <a:cs typeface="Courier New" panose="02070309020205020404"/>
              </a:rPr>
              <a:t>——</a:t>
            </a:r>
            <a:r>
              <a:rPr lang="zh-CN" altLang="zh-CN" sz="2400" b="1" kern="100" dirty="0">
                <a:solidFill>
                  <a:srgbClr val="0000FF"/>
                </a:solidFill>
                <a:latin typeface="Times New Roman" panose="02020603050405020304"/>
                <a:ea typeface="仿宋_GB2312" panose="02010609030101010101"/>
                <a:cs typeface="Times New Roman" panose="02020603050405020304"/>
              </a:rPr>
              <a:t>核糖体，无内质网和高尔基体，</a:t>
            </a:r>
            <a:r>
              <a:rPr lang="en-US" altLang="zh-CN" sz="2400" b="1" kern="100" dirty="0">
                <a:solidFill>
                  <a:srgbClr val="0000FF"/>
                </a:solidFill>
                <a:latin typeface="Times New Roman" panose="02020603050405020304"/>
                <a:ea typeface="仿宋_GB2312" panose="02010609030101010101"/>
                <a:cs typeface="Courier New" panose="02070309020205020404"/>
              </a:rPr>
              <a:t>B</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错误；细菌没有染色体，也不发生减数分裂，铜绿色假单胞菌不会出现由基因自由组合引起的基因重组，</a:t>
            </a:r>
            <a:r>
              <a:rPr lang="en-US" altLang="zh-CN" sz="2400" b="1" kern="100" dirty="0">
                <a:solidFill>
                  <a:srgbClr val="0000FF"/>
                </a:solidFill>
                <a:latin typeface="Times New Roman" panose="02020603050405020304"/>
                <a:ea typeface="仿宋_GB2312" panose="02010609030101010101"/>
                <a:cs typeface="Courier New" panose="02070309020205020404"/>
              </a:rPr>
              <a:t>C</a:t>
            </a:r>
            <a:r>
              <a:rPr lang="zh-CN" altLang="zh-CN" sz="2400" b="1" kern="100" dirty="0">
                <a:solidFill>
                  <a:srgbClr val="0000FF"/>
                </a:solidFill>
                <a:latin typeface="Times New Roman" panose="02020603050405020304"/>
                <a:ea typeface="仿宋_GB2312" panose="02010609030101010101"/>
                <a:cs typeface="Times New Roman" panose="02020603050405020304"/>
              </a:rPr>
              <a:t>正确；细菌中不存在染色体，无丝分裂是真核细胞的增殖方式，细菌不能通过无丝分裂增殖，</a:t>
            </a:r>
            <a:r>
              <a:rPr lang="en-US" altLang="zh-CN" sz="2400" b="1" kern="100" dirty="0">
                <a:solidFill>
                  <a:srgbClr val="0000FF"/>
                </a:solidFill>
                <a:latin typeface="Times New Roman" panose="02020603050405020304"/>
                <a:ea typeface="仿宋_GB2312" panose="02010609030101010101"/>
                <a:cs typeface="Courier New" panose="02070309020205020404"/>
              </a:rPr>
              <a:t>D</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C</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836712"/>
            <a:ext cx="11647294"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4.</a:t>
            </a:r>
            <a:r>
              <a:rPr lang="en-US" altLang="zh-CN" sz="2400" b="1" kern="100" dirty="0">
                <a:latin typeface="Times New Roman" panose="02020603050405020304"/>
                <a:ea typeface="楷体_GB2312" panose="02010609030101010101"/>
                <a:cs typeface="Courier New" panose="02070309020205020404"/>
              </a:rPr>
              <a:t>(2019·</a:t>
            </a:r>
            <a:r>
              <a:rPr lang="zh-CN" altLang="zh-CN" sz="2400" b="1" kern="100" dirty="0">
                <a:latin typeface="Times New Roman" panose="02020603050405020304"/>
                <a:ea typeface="楷体_GB2312" panose="02010609030101010101"/>
                <a:cs typeface="Times New Roman" panose="02020603050405020304"/>
              </a:rPr>
              <a:t>西工大附中调研</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cs typeface="Times New Roman" panose="02020603050405020304"/>
              </a:rPr>
              <a:t>下列有关细胞及细胞学说的叙述，正确的是</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　　</a:t>
            </a:r>
            <a:r>
              <a:rPr lang="en-US" altLang="zh-CN" sz="2400" b="1" kern="100" dirty="0">
                <a:latin typeface="Times New Roman" panose="02020603050405020304"/>
                <a:cs typeface="Courier New" panose="020703090202050204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小麦细胞和发菜细胞的结构有差异，不具有统一性</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B</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原核细胞构成的原核生物都是营腐生和寄生生活的异养生物</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C</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原核细胞没有核膜，结构也比较简单，所以不具有多样性</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D</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细胞学说主要揭示了细胞的统一性和生物体结构的统一性</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黑体" panose="02010609060101010101" charset="-122"/>
                <a:cs typeface="Times New Roman" panose="02020603050405020304"/>
              </a:rPr>
              <a:t>	</a:t>
            </a:r>
            <a:r>
              <a:rPr lang="zh-CN" altLang="zh-CN" sz="2400" b="1" kern="100" dirty="0" smtClean="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panose="02010609030101010101"/>
                <a:cs typeface="Times New Roman" panose="02020603050405020304"/>
              </a:rPr>
              <a:t>　小麦为真核生物，发菜为原核生物，二者细胞既有差异性，也有统一性；许多原核生物</a:t>
            </a:r>
            <a:r>
              <a:rPr lang="en-US" altLang="zh-CN" sz="2400" b="1" kern="100" dirty="0">
                <a:solidFill>
                  <a:srgbClr val="0000FF"/>
                </a:solidFill>
                <a:latin typeface="Times New Roman" panose="02020603050405020304"/>
                <a:ea typeface="仿宋_GB2312" panose="02010609030101010101"/>
                <a:cs typeface="Courier New" panose="02070309020205020404"/>
              </a:rPr>
              <a:t>(</a:t>
            </a:r>
            <a:r>
              <a:rPr lang="zh-CN" altLang="zh-CN" sz="2400" b="1" kern="100" dirty="0">
                <a:solidFill>
                  <a:srgbClr val="0000FF"/>
                </a:solidFill>
                <a:latin typeface="Times New Roman" panose="02020603050405020304"/>
                <a:ea typeface="仿宋_GB2312" panose="02010609030101010101"/>
                <a:cs typeface="Times New Roman" panose="02020603050405020304"/>
              </a:rPr>
              <a:t>如蓝藻、硝化细菌等</a:t>
            </a:r>
            <a:r>
              <a:rPr lang="en-US" altLang="zh-CN" sz="2400" b="1" kern="100" dirty="0">
                <a:solidFill>
                  <a:srgbClr val="0000FF"/>
                </a:solidFill>
                <a:latin typeface="Times New Roman" panose="02020603050405020304"/>
                <a:ea typeface="仿宋_GB2312" panose="02010609030101010101"/>
                <a:cs typeface="Courier New" panose="02070309020205020404"/>
              </a:rPr>
              <a:t>)</a:t>
            </a:r>
            <a:r>
              <a:rPr lang="zh-CN" altLang="zh-CN" sz="2400" b="1" kern="100" dirty="0">
                <a:solidFill>
                  <a:srgbClr val="0000FF"/>
                </a:solidFill>
                <a:latin typeface="Times New Roman" panose="02020603050405020304"/>
                <a:ea typeface="仿宋_GB2312" panose="02010609030101010101"/>
                <a:cs typeface="Times New Roman" panose="02020603050405020304"/>
              </a:rPr>
              <a:t>为</a:t>
            </a:r>
            <a:r>
              <a:rPr lang="en-US" altLang="zh-CN" sz="2400" b="1" kern="100" dirty="0">
                <a:solidFill>
                  <a:srgbClr val="0000FF"/>
                </a:solidFill>
                <a:latin typeface="宋体" panose="02010600030101010101" pitchFamily="2" charset="-122"/>
                <a:cs typeface="Times New Roman" panose="02020603050405020304"/>
              </a:rPr>
              <a:t>“</a:t>
            </a:r>
            <a:r>
              <a:rPr lang="zh-CN" altLang="zh-CN" sz="2400" b="1" kern="100" dirty="0">
                <a:solidFill>
                  <a:srgbClr val="0000FF"/>
                </a:solidFill>
                <a:latin typeface="Times New Roman" panose="02020603050405020304"/>
                <a:ea typeface="仿宋_GB2312" panose="02010609030101010101"/>
                <a:cs typeface="Times New Roman" panose="02020603050405020304"/>
              </a:rPr>
              <a:t>自养型</a:t>
            </a:r>
            <a:r>
              <a:rPr lang="en-US" altLang="zh-CN" sz="2400" b="1" kern="100" dirty="0">
                <a:solidFill>
                  <a:srgbClr val="0000FF"/>
                </a:solidFill>
                <a:latin typeface="宋体" panose="02010600030101010101" pitchFamily="2" charset="-122"/>
                <a:cs typeface="Times New Roman" panose="02020603050405020304"/>
              </a:rPr>
              <a:t>”</a:t>
            </a:r>
            <a:r>
              <a:rPr lang="zh-CN" altLang="zh-CN" sz="2400" b="1" kern="100" dirty="0">
                <a:solidFill>
                  <a:srgbClr val="0000FF"/>
                </a:solidFill>
                <a:latin typeface="Times New Roman" panose="02020603050405020304"/>
                <a:ea typeface="仿宋_GB2312" panose="02010609030101010101"/>
                <a:cs typeface="Times New Roman" panose="02020603050405020304"/>
              </a:rPr>
              <a:t>生物；原核细胞也具多样性如细菌与蓝藻相比，后者具光合片层等。</a:t>
            </a:r>
            <a:endParaRPr lang="zh-CN" altLang="zh-CN" sz="1050" kern="100" dirty="0">
              <a:solidFill>
                <a:srgbClr val="0000FF"/>
              </a:solidFill>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黑体" panose="02010609060101010101" charset="-122"/>
                <a:cs typeface="Times New Roman" panose="02020603050405020304"/>
              </a:rPr>
              <a:t>	</a:t>
            </a:r>
            <a:r>
              <a:rPr lang="zh-CN" altLang="zh-CN" sz="2400" b="1" kern="100" dirty="0" smtClean="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D</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5" end="5"/>
                                            </p:txEl>
                                          </p:spTgt>
                                        </p:tgtEl>
                                        <p:attrNameLst>
                                          <p:attrName>style.visibility</p:attrName>
                                        </p:attrNameLst>
                                      </p:cBhvr>
                                      <p:to>
                                        <p:strVal val="visible"/>
                                      </p:to>
                                    </p:set>
                                    <p:animEffect transition="in" filter="blinds(horizontal)">
                                      <p:cBhvr>
                                        <p:cTn id="7" dur="500"/>
                                        <p:tgtEl>
                                          <p:spTgt spid="15">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blinds(horizontal)">
                                      <p:cBhvr>
                                        <p:cTn id="12"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命题角度1"/>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743" y="2016390"/>
            <a:ext cx="1797551" cy="40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
          <p:cNvSpPr>
            <a:spLocks noChangeArrowheads="1"/>
          </p:cNvSpPr>
          <p:nvPr/>
        </p:nvSpPr>
        <p:spPr bwMode="auto">
          <a:xfrm>
            <a:off x="2376160" y="1884724"/>
            <a:ext cx="7296599"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430780" algn="l"/>
              </a:tabLst>
            </a:pPr>
            <a:r>
              <a:rPr lang="zh-CN" altLang="zh-CN" sz="2400" b="1" kern="100" dirty="0">
                <a:latin typeface="Times New Roman" panose="02020603050405020304"/>
                <a:ea typeface="黑体" panose="02010609060101010101" charset="-122"/>
                <a:cs typeface="Times New Roman" panose="02020603050405020304"/>
              </a:rPr>
              <a:t>结合用显微镜观察细胞，考查观察问题的能力</a:t>
            </a:r>
            <a:endParaRPr lang="zh-CN" altLang="zh-CN" sz="1050" kern="100" dirty="0">
              <a:effectLst/>
              <a:latin typeface="宋体" panose="02010600030101010101" pitchFamily="2" charset="-122"/>
              <a:cs typeface="Courier New" panose="02070309020205020404"/>
            </a:endParaRPr>
          </a:p>
        </p:txBody>
      </p:sp>
      <p:sp>
        <p:nvSpPr>
          <p:cNvPr id="7" name="矩形 1"/>
          <p:cNvSpPr>
            <a:spLocks noChangeArrowheads="1"/>
          </p:cNvSpPr>
          <p:nvPr/>
        </p:nvSpPr>
        <p:spPr bwMode="auto">
          <a:xfrm>
            <a:off x="438844" y="2508969"/>
            <a:ext cx="11417796" cy="279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en-US" altLang="zh-CN" sz="2400" b="1" kern="100" dirty="0">
                <a:latin typeface="Times New Roman" panose="02020603050405020304"/>
                <a:ea typeface="楷体_GB2312" panose="02010609030101010101"/>
                <a:cs typeface="Courier New" panose="02070309020205020404"/>
              </a:rPr>
              <a:t>(2018·</a:t>
            </a:r>
            <a:r>
              <a:rPr lang="zh-CN" altLang="zh-CN" sz="2400" b="1" kern="100" dirty="0">
                <a:latin typeface="Times New Roman" panose="02020603050405020304"/>
                <a:ea typeface="楷体_GB2312" panose="02010609030101010101"/>
                <a:cs typeface="Times New Roman" panose="02020603050405020304"/>
              </a:rPr>
              <a:t>海南卷，</a:t>
            </a:r>
            <a:r>
              <a:rPr lang="en-US" altLang="zh-CN" sz="2400" b="1" kern="100" dirty="0">
                <a:latin typeface="Times New Roman" panose="02020603050405020304"/>
                <a:ea typeface="楷体_GB2312" panose="02010609030101010101"/>
                <a:cs typeface="Courier New" panose="02070309020205020404"/>
              </a:rPr>
              <a:t>23)</a:t>
            </a:r>
            <a:r>
              <a:rPr lang="zh-CN" altLang="zh-CN" sz="2400" b="1" kern="100" dirty="0">
                <a:latin typeface="Times New Roman" panose="02020603050405020304"/>
                <a:cs typeface="Times New Roman" panose="02020603050405020304"/>
              </a:rPr>
              <a:t>关于普通光学显微镜的使用，下列叙述正确的是</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　　</a:t>
            </a:r>
            <a:r>
              <a:rPr lang="en-US" altLang="zh-CN" sz="2400" b="1" kern="100" dirty="0">
                <a:latin typeface="Times New Roman" panose="02020603050405020304"/>
                <a:cs typeface="Courier New" panose="020703090202050204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在高倍镜下观察时，用粗准焦螺旋调整焦距</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B</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高倍镜下无法观察到花生子叶中被染色的脂肪颗粒</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C</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由低倍镜转到高倍镜前，将待观察目标移至视野中央</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D</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高倍镜下可以观察到细胞膜清晰的暗－亮－暗三层</a:t>
            </a:r>
            <a:r>
              <a:rPr lang="zh-CN" altLang="zh-CN" sz="2400" b="1" kern="100" dirty="0" smtClean="0">
                <a:latin typeface="Times New Roman" panose="02020603050405020304"/>
                <a:cs typeface="Times New Roman" panose="02020603050405020304"/>
              </a:rPr>
              <a:t>结构</a:t>
            </a:r>
            <a:endParaRPr lang="zh-CN" altLang="zh-CN" sz="1050" kern="100" dirty="0">
              <a:latin typeface="宋体" panose="02010600030101010101" pitchFamily="2" charset="-122"/>
              <a:cs typeface="Courier New" panose="02070309020205020404"/>
            </a:endParaRPr>
          </a:p>
        </p:txBody>
      </p:sp>
      <p:sp>
        <p:nvSpPr>
          <p:cNvPr id="2" name="矩形 1"/>
          <p:cNvSpPr/>
          <p:nvPr/>
        </p:nvSpPr>
        <p:spPr>
          <a:xfrm>
            <a:off x="2250107" y="805254"/>
            <a:ext cx="7600157" cy="715581"/>
          </a:xfrm>
          <a:prstGeom prst="rect">
            <a:avLst/>
          </a:prstGeom>
        </p:spPr>
        <p:txBody>
          <a:bodyPr wrap="none">
            <a:spAutoFit/>
          </a:bodyPr>
          <a:p>
            <a:pPr algn="ctr">
              <a:lnSpc>
                <a:spcPct val="150000"/>
              </a:lnSpc>
              <a:spcAft>
                <a:spcPts val="0"/>
              </a:spcAft>
              <a:tabLst>
                <a:tab pos="2790825" algn="l"/>
              </a:tabLst>
            </a:pPr>
            <a:r>
              <a:rPr lang="zh-CN" altLang="zh-CN" sz="3200" b="1" kern="100">
                <a:latin typeface="Times New Roman" panose="02020603050405020304"/>
                <a:ea typeface="黑体" panose="02010609060101010101" charset="-122"/>
                <a:cs typeface="Times New Roman" panose="02020603050405020304"/>
              </a:rPr>
              <a:t>考点三　使用显微镜观察多种多样的</a:t>
            </a:r>
            <a:r>
              <a:rPr lang="zh-CN" altLang="zh-CN" sz="3200" b="1" kern="100" smtClean="0">
                <a:latin typeface="Times New Roman" panose="02020603050405020304"/>
                <a:ea typeface="黑体" panose="02010609060101010101" charset="-122"/>
                <a:cs typeface="Times New Roman" panose="02020603050405020304"/>
              </a:rPr>
              <a:t>细胞</a:t>
            </a:r>
            <a:endParaRPr lang="zh-CN" altLang="zh-CN" sz="1200" kern="10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103227"/>
            <a:ext cx="11647294"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panose="02010609030101010101"/>
                <a:cs typeface="Times New Roman" panose="02020603050405020304"/>
              </a:rPr>
              <a:t>　粗准焦螺旋可使得显微镜的镜筒大幅度地上升或下降，在高倍镜下观察时，只能用细准焦螺旋调整焦距，</a:t>
            </a:r>
            <a:r>
              <a:rPr lang="en-US" altLang="zh-CN" sz="2400" b="1" kern="100" dirty="0">
                <a:solidFill>
                  <a:srgbClr val="0000FF"/>
                </a:solidFill>
                <a:latin typeface="Times New Roman" panose="02020603050405020304"/>
                <a:ea typeface="仿宋_GB2312" panose="02010609030101010101"/>
                <a:cs typeface="Courier New" panose="02070309020205020404"/>
              </a:rPr>
              <a:t>A</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错误；脂肪的鉴定实验中用高倍显微镜可以观察到细胞中被染成橘黄色或红色的脂肪颗粒，</a:t>
            </a:r>
            <a:r>
              <a:rPr lang="en-US" altLang="zh-CN" sz="2400" b="1" kern="100" dirty="0">
                <a:solidFill>
                  <a:srgbClr val="0000FF"/>
                </a:solidFill>
                <a:latin typeface="Times New Roman" panose="02020603050405020304"/>
                <a:ea typeface="仿宋_GB2312" panose="02010609030101010101"/>
                <a:cs typeface="Courier New" panose="02070309020205020404"/>
              </a:rPr>
              <a:t>B</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错误；在低倍镜下比高倍镜下更容易找到要观察的目标，换高倍镜前，需在低倍镜下将待观察目标移至视野中央，</a:t>
            </a:r>
            <a:r>
              <a:rPr lang="en-US" altLang="zh-CN" sz="2400" b="1" kern="100" dirty="0">
                <a:solidFill>
                  <a:srgbClr val="0000FF"/>
                </a:solidFill>
                <a:latin typeface="Times New Roman" panose="02020603050405020304"/>
                <a:ea typeface="仿宋_GB2312" panose="02010609030101010101"/>
                <a:cs typeface="Courier New" panose="02070309020205020404"/>
              </a:rPr>
              <a:t>C</a:t>
            </a:r>
            <a:r>
              <a:rPr lang="zh-CN" altLang="zh-CN" sz="2400" b="1" kern="100" dirty="0">
                <a:solidFill>
                  <a:srgbClr val="0000FF"/>
                </a:solidFill>
                <a:latin typeface="Times New Roman" panose="02020603050405020304"/>
                <a:ea typeface="仿宋_GB2312" panose="02010609030101010101"/>
                <a:cs typeface="Times New Roman" panose="02020603050405020304"/>
              </a:rPr>
              <a:t>正确；细胞膜清晰的</a:t>
            </a:r>
            <a:r>
              <a:rPr lang="zh-CN" altLang="zh-CN" sz="2400" b="1" kern="100" dirty="0" smtClean="0">
                <a:solidFill>
                  <a:srgbClr val="0000FF"/>
                </a:solidFill>
                <a:latin typeface="Times New Roman" panose="02020603050405020304"/>
                <a:ea typeface="仿宋_GB2312" panose="02010609030101010101"/>
                <a:cs typeface="Times New Roman" panose="02020603050405020304"/>
              </a:rPr>
              <a:t>暗</a:t>
            </a:r>
            <a:r>
              <a:rPr lang="en-US" altLang="zh-CN" sz="2400" b="1" kern="100" dirty="0" smtClean="0">
                <a:solidFill>
                  <a:srgbClr val="0000FF"/>
                </a:solidFill>
                <a:latin typeface="Times New Roman" panose="02020603050405020304"/>
                <a:ea typeface="仿宋_GB2312" panose="02010609030101010101"/>
                <a:cs typeface="Times New Roman" panose="02020603050405020304"/>
              </a:rPr>
              <a:t>—</a:t>
            </a:r>
            <a:r>
              <a:rPr lang="zh-CN" altLang="zh-CN" sz="2400" b="1" kern="100" dirty="0" smtClean="0">
                <a:solidFill>
                  <a:srgbClr val="0000FF"/>
                </a:solidFill>
                <a:latin typeface="Times New Roman" panose="02020603050405020304"/>
                <a:ea typeface="仿宋_GB2312" panose="02010609030101010101"/>
                <a:cs typeface="Times New Roman" panose="02020603050405020304"/>
              </a:rPr>
              <a:t>亮</a:t>
            </a:r>
            <a:r>
              <a:rPr lang="en-US" altLang="zh-CN" sz="2400" b="1" kern="100" dirty="0">
                <a:solidFill>
                  <a:srgbClr val="0000FF"/>
                </a:solidFill>
                <a:latin typeface="Times New Roman" panose="02020603050405020304"/>
                <a:ea typeface="仿宋_GB2312" panose="02010609030101010101"/>
                <a:cs typeface="Times New Roman" panose="02020603050405020304"/>
              </a:rPr>
              <a:t>—</a:t>
            </a:r>
            <a:r>
              <a:rPr lang="zh-CN" altLang="zh-CN" sz="2400" b="1" kern="100" dirty="0" smtClean="0">
                <a:solidFill>
                  <a:srgbClr val="0000FF"/>
                </a:solidFill>
                <a:latin typeface="Times New Roman" panose="02020603050405020304"/>
                <a:ea typeface="仿宋_GB2312" panose="02010609030101010101"/>
                <a:cs typeface="Times New Roman" panose="02020603050405020304"/>
              </a:rPr>
              <a:t>暗</a:t>
            </a:r>
            <a:r>
              <a:rPr lang="zh-CN" altLang="zh-CN" sz="2400" b="1" kern="100" dirty="0">
                <a:solidFill>
                  <a:srgbClr val="0000FF"/>
                </a:solidFill>
                <a:latin typeface="Times New Roman" panose="02020603050405020304"/>
                <a:ea typeface="仿宋_GB2312" panose="02010609030101010101"/>
                <a:cs typeface="Times New Roman" panose="02020603050405020304"/>
              </a:rPr>
              <a:t>三层结构属于亚显微结构，在电镜下才能观察到，</a:t>
            </a:r>
            <a:r>
              <a:rPr lang="en-US" altLang="zh-CN" sz="2400" b="1" kern="100" dirty="0">
                <a:solidFill>
                  <a:srgbClr val="0000FF"/>
                </a:solidFill>
                <a:latin typeface="Times New Roman" panose="02020603050405020304"/>
                <a:ea typeface="仿宋_GB2312" panose="02010609030101010101"/>
                <a:cs typeface="Courier New" panose="02070309020205020404"/>
              </a:rPr>
              <a:t>D</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C</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258882"/>
            <a:ext cx="1164729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2.</a:t>
            </a:r>
            <a:r>
              <a:rPr lang="en-US" altLang="zh-CN" sz="2400" b="1" kern="100" dirty="0">
                <a:latin typeface="Times New Roman" panose="02020603050405020304"/>
                <a:ea typeface="楷体_GB2312" panose="02010609030101010101"/>
                <a:cs typeface="Courier New" panose="02070309020205020404"/>
              </a:rPr>
              <a:t>(2019·</a:t>
            </a:r>
            <a:r>
              <a:rPr lang="zh-CN" altLang="zh-CN" sz="2400" b="1" kern="100" dirty="0">
                <a:latin typeface="Times New Roman" panose="02020603050405020304"/>
                <a:ea typeface="楷体_GB2312" panose="02010609030101010101"/>
                <a:cs typeface="Times New Roman" panose="02020603050405020304"/>
              </a:rPr>
              <a:t>华师一附中开学考</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cs typeface="Times New Roman" panose="02020603050405020304"/>
              </a:rPr>
              <a:t>下列有关显微镜的使用方法中，错误的是</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　　</a:t>
            </a:r>
            <a:r>
              <a:rPr lang="en-US" altLang="zh-CN" sz="2400" b="1" kern="100" dirty="0">
                <a:latin typeface="Times New Roman" panose="02020603050405020304"/>
                <a:cs typeface="Courier New" panose="020703090202050204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观察装片时，先低倍镜后高倍镜是因为低倍镜下易找到要观察的目标</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B</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若低倍镜下视野的右上角有一不清晰物像，此时就可换用高倍镜并调节细准焦螺旋对其进行观察</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C</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观察未经染色的动物细胞时，应使用平面镜和较小的光圈，适当将视野亮度调暗些</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D</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若要将视野右上方的物像移至视野中央，应将装片向右上方</a:t>
            </a:r>
            <a:r>
              <a:rPr lang="zh-CN" altLang="zh-CN" sz="2400" b="1" kern="100" dirty="0" smtClean="0">
                <a:latin typeface="Times New Roman" panose="02020603050405020304"/>
                <a:cs typeface="Times New Roman" panose="02020603050405020304"/>
              </a:rPr>
              <a:t>移动</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258882"/>
            <a:ext cx="1164729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panose="02010609030101010101"/>
                <a:cs typeface="Times New Roman" panose="02020603050405020304"/>
              </a:rPr>
              <a:t>　使用显微镜时应先用低倍镜后再用高倍镜，因为低倍镜下视野范围大，易找到观察对象，当找到观察对象时，应先将它移到视野中央，调至清晰后再换用高倍镜观察，</a:t>
            </a:r>
            <a:r>
              <a:rPr lang="en-US" altLang="zh-CN" sz="2400" b="1" kern="100" dirty="0">
                <a:solidFill>
                  <a:srgbClr val="0000FF"/>
                </a:solidFill>
                <a:latin typeface="Times New Roman" panose="02020603050405020304"/>
                <a:ea typeface="仿宋_GB2312" panose="02010609030101010101"/>
                <a:cs typeface="Courier New" panose="02070309020205020404"/>
              </a:rPr>
              <a:t>A</a:t>
            </a:r>
            <a:r>
              <a:rPr lang="zh-CN" altLang="zh-CN" sz="2400" b="1" kern="100" dirty="0">
                <a:solidFill>
                  <a:srgbClr val="0000FF"/>
                </a:solidFill>
                <a:latin typeface="Times New Roman" panose="02020603050405020304"/>
                <a:ea typeface="仿宋_GB2312" panose="02010609030101010101"/>
                <a:cs typeface="Times New Roman" panose="02020603050405020304"/>
              </a:rPr>
              <a:t>正确，</a:t>
            </a:r>
            <a:r>
              <a:rPr lang="en-US" altLang="zh-CN" sz="2400" b="1" kern="100" dirty="0">
                <a:solidFill>
                  <a:srgbClr val="0000FF"/>
                </a:solidFill>
                <a:latin typeface="Times New Roman" panose="02020603050405020304"/>
                <a:ea typeface="仿宋_GB2312" panose="02010609030101010101"/>
                <a:cs typeface="Courier New" panose="02070309020205020404"/>
              </a:rPr>
              <a:t>B</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错误；观察未经染色的动物细胞时，为增加对比度，应适当将视野高度调暗些，所以应使用平面镜和较小的光圈，</a:t>
            </a:r>
            <a:r>
              <a:rPr lang="en-US" altLang="zh-CN" sz="2400" b="1" kern="100" dirty="0">
                <a:solidFill>
                  <a:srgbClr val="0000FF"/>
                </a:solidFill>
                <a:latin typeface="Times New Roman" panose="02020603050405020304"/>
                <a:ea typeface="仿宋_GB2312" panose="02010609030101010101"/>
                <a:cs typeface="Courier New" panose="02070309020205020404"/>
              </a:rPr>
              <a:t>C</a:t>
            </a:r>
            <a:r>
              <a:rPr lang="zh-CN" altLang="zh-CN" sz="2400" b="1" kern="100" dirty="0">
                <a:solidFill>
                  <a:srgbClr val="0000FF"/>
                </a:solidFill>
                <a:latin typeface="Times New Roman" panose="02020603050405020304"/>
                <a:ea typeface="仿宋_GB2312" panose="02010609030101010101"/>
                <a:cs typeface="Times New Roman" panose="02020603050405020304"/>
              </a:rPr>
              <a:t>正确；由于在显微镜视野中呈现的是倒立的虚像，应将装片向右上方移动才能将处于视野右上方的物像移至视野中央，</a:t>
            </a:r>
            <a:r>
              <a:rPr lang="en-US" altLang="zh-CN" sz="2400" b="1" kern="100" dirty="0">
                <a:solidFill>
                  <a:srgbClr val="0000FF"/>
                </a:solidFill>
                <a:latin typeface="Times New Roman" panose="02020603050405020304"/>
                <a:ea typeface="仿宋_GB2312" panose="02010609030101010101"/>
                <a:cs typeface="Courier New" panose="02070309020205020404"/>
              </a:rPr>
              <a:t>D</a:t>
            </a:r>
            <a:r>
              <a:rPr lang="zh-CN" altLang="zh-CN" sz="2400" b="1" kern="100" dirty="0">
                <a:solidFill>
                  <a:srgbClr val="0000FF"/>
                </a:solidFill>
                <a:latin typeface="Times New Roman" panose="02020603050405020304"/>
                <a:ea typeface="仿宋_GB2312" panose="02010609030101010101"/>
                <a:cs typeface="Times New Roman" panose="02020603050405020304"/>
              </a:rPr>
              <a:t>正确。</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B</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命题角度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696" y="651745"/>
            <a:ext cx="1797552" cy="40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1"/>
          <p:cNvSpPr>
            <a:spLocks noChangeArrowheads="1"/>
          </p:cNvSpPr>
          <p:nvPr/>
        </p:nvSpPr>
        <p:spPr bwMode="auto">
          <a:xfrm>
            <a:off x="2200546" y="486250"/>
            <a:ext cx="7822943"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610485" algn="l"/>
              </a:tabLst>
            </a:pPr>
            <a:r>
              <a:rPr lang="zh-CN" altLang="zh-CN" sz="2400" b="1" kern="100" dirty="0">
                <a:latin typeface="Times New Roman" panose="02020603050405020304"/>
                <a:ea typeface="黑体" panose="02010609060101010101" charset="-122"/>
                <a:cs typeface="Times New Roman" panose="02020603050405020304"/>
              </a:rPr>
              <a:t>围绕显微镜的相关计算，考查科学思维能力</a:t>
            </a:r>
            <a:endParaRPr lang="zh-CN" altLang="zh-CN" sz="1050" kern="100" dirty="0">
              <a:effectLst/>
              <a:latin typeface="宋体" panose="02010600030101010101" pitchFamily="2" charset="-122"/>
              <a:cs typeface="Courier New" panose="02070309020205020404"/>
            </a:endParaRPr>
          </a:p>
        </p:txBody>
      </p:sp>
      <p:sp>
        <p:nvSpPr>
          <p:cNvPr id="4" name="矩形 1"/>
          <p:cNvSpPr>
            <a:spLocks noChangeArrowheads="1"/>
          </p:cNvSpPr>
          <p:nvPr/>
        </p:nvSpPr>
        <p:spPr bwMode="auto">
          <a:xfrm>
            <a:off x="222820" y="1054477"/>
            <a:ext cx="11417796" cy="168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3.</a:t>
            </a:r>
            <a:r>
              <a:rPr lang="en-US" altLang="zh-CN" sz="2400" b="1" kern="100" dirty="0">
                <a:latin typeface="Times New Roman" panose="02020603050405020304"/>
                <a:ea typeface="楷体_GB2312" panose="02010609030101010101"/>
                <a:cs typeface="Courier New" panose="02070309020205020404"/>
              </a:rPr>
              <a:t>(2018·</a:t>
            </a:r>
            <a:r>
              <a:rPr lang="zh-CN" altLang="zh-CN" sz="2400" b="1" kern="100" dirty="0">
                <a:latin typeface="Times New Roman" panose="02020603050405020304"/>
                <a:ea typeface="楷体_GB2312" panose="02010609030101010101"/>
                <a:cs typeface="Times New Roman" panose="02020603050405020304"/>
              </a:rPr>
              <a:t>西安铁一中质检</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cs typeface="Times New Roman" panose="02020603050405020304"/>
              </a:rPr>
              <a:t>若在显微镜放大倍数为</a:t>
            </a:r>
            <a:r>
              <a:rPr lang="en-US" altLang="zh-CN" sz="2400" b="1" kern="100" dirty="0">
                <a:latin typeface="Times New Roman" panose="02020603050405020304"/>
                <a:cs typeface="Courier New" panose="02070309020205020404"/>
              </a:rPr>
              <a:t>40</a:t>
            </a:r>
            <a:r>
              <a:rPr lang="zh-CN" altLang="zh-CN" sz="2400" b="1" kern="100" dirty="0">
                <a:latin typeface="Times New Roman" panose="02020603050405020304"/>
                <a:cs typeface="Times New Roman" panose="02020603050405020304"/>
              </a:rPr>
              <a:t>倍时，看到视野直径上一行细胞共</a:t>
            </a:r>
            <a:r>
              <a:rPr lang="en-US" altLang="zh-CN" sz="2400" b="1" i="1" kern="100" dirty="0">
                <a:latin typeface="Times New Roman" panose="02020603050405020304"/>
                <a:cs typeface="Courier New" panose="02070309020205020404"/>
              </a:rPr>
              <a:t>m</a:t>
            </a:r>
            <a:r>
              <a:rPr lang="zh-CN" altLang="zh-CN" sz="2400" b="1" kern="100" dirty="0">
                <a:latin typeface="Times New Roman" panose="02020603050405020304"/>
                <a:cs typeface="Times New Roman" panose="02020603050405020304"/>
              </a:rPr>
              <a:t>个，则当放大倍数为</a:t>
            </a:r>
            <a:r>
              <a:rPr lang="en-US" altLang="zh-CN" sz="2400" b="1" kern="100" dirty="0">
                <a:latin typeface="Times New Roman" panose="02020603050405020304"/>
                <a:cs typeface="Courier New" panose="02070309020205020404"/>
              </a:rPr>
              <a:t>400</a:t>
            </a:r>
            <a:r>
              <a:rPr lang="zh-CN" altLang="zh-CN" sz="2400" b="1" kern="100" dirty="0">
                <a:latin typeface="Times New Roman" panose="02020603050405020304"/>
                <a:cs typeface="Times New Roman" panose="02020603050405020304"/>
              </a:rPr>
              <a:t>倍时，看到的视野直径上一行细胞为多少个？若这</a:t>
            </a:r>
            <a:r>
              <a:rPr lang="en-US" altLang="zh-CN" sz="2400" b="1" i="1" kern="100" dirty="0">
                <a:latin typeface="Times New Roman" panose="02020603050405020304"/>
                <a:cs typeface="Courier New" panose="02070309020205020404"/>
              </a:rPr>
              <a:t>m</a:t>
            </a:r>
            <a:r>
              <a:rPr lang="zh-CN" altLang="zh-CN" sz="2400" b="1" kern="100" dirty="0">
                <a:latin typeface="Times New Roman" panose="02020603050405020304"/>
                <a:cs typeface="Times New Roman" panose="02020603050405020304"/>
              </a:rPr>
              <a:t>个细胞充满视野，当放大倍数为</a:t>
            </a:r>
            <a:r>
              <a:rPr lang="en-US" altLang="zh-CN" sz="2400" b="1" kern="100" dirty="0">
                <a:latin typeface="Times New Roman" panose="02020603050405020304"/>
                <a:cs typeface="Courier New" panose="02070309020205020404"/>
              </a:rPr>
              <a:t>400</a:t>
            </a:r>
            <a:r>
              <a:rPr lang="zh-CN" altLang="zh-CN" sz="2400" b="1" kern="100" dirty="0">
                <a:latin typeface="Times New Roman" panose="02020603050405020304"/>
                <a:cs typeface="Times New Roman" panose="02020603050405020304"/>
              </a:rPr>
              <a:t>倍时，数目又是多少</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graphicFrame>
        <p:nvGraphicFramePr>
          <p:cNvPr id="2" name="对象 1"/>
          <p:cNvGraphicFramePr>
            <a:graphicFrameLocks noChangeAspect="1"/>
          </p:cNvGraphicFramePr>
          <p:nvPr/>
        </p:nvGraphicFramePr>
        <p:xfrm>
          <a:off x="407368" y="2789014"/>
          <a:ext cx="11382375" cy="3016250"/>
        </p:xfrm>
        <a:graphic>
          <a:graphicData uri="http://schemas.openxmlformats.org/presentationml/2006/ole">
            <mc:AlternateContent xmlns:mc="http://schemas.openxmlformats.org/markup-compatibility/2006">
              <mc:Choice xmlns:v="urn:schemas-microsoft-com:vml" Requires="v">
                <p:oleObj spid="_x0000_s23557" name="文档" r:id="rId2" imgW="11748135" imgH="3101975" progId="Word.Document.12">
                  <p:embed/>
                </p:oleObj>
              </mc:Choice>
              <mc:Fallback>
                <p:oleObj name="文档" r:id="rId2" imgW="11748135" imgH="3101975" progId="Word.Document.12">
                  <p:embed/>
                  <p:pic>
                    <p:nvPicPr>
                      <p:cNvPr id="0" name="图片 23556"/>
                      <p:cNvPicPr/>
                      <p:nvPr/>
                    </p:nvPicPr>
                    <p:blipFill>
                      <a:blip r:embed="rId3"/>
                      <a:stretch>
                        <a:fillRect/>
                      </a:stretch>
                    </p:blipFill>
                    <p:spPr>
                      <a:xfrm>
                        <a:off x="407368" y="2789014"/>
                        <a:ext cx="11382375" cy="3016250"/>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407368" y="5517232"/>
          <a:ext cx="5268913" cy="911225"/>
        </p:xfrm>
        <a:graphic>
          <a:graphicData uri="http://schemas.openxmlformats.org/presentationml/2006/ole">
            <mc:AlternateContent xmlns:mc="http://schemas.openxmlformats.org/markup-compatibility/2006">
              <mc:Choice xmlns:v="urn:schemas-microsoft-com:vml" Requires="v">
                <p:oleObj spid="_x0000_s23558" name="文档" r:id="rId4" imgW="5280025" imgH="914400" progId="Word.Document.12">
                  <p:embed/>
                </p:oleObj>
              </mc:Choice>
              <mc:Fallback>
                <p:oleObj name="文档" r:id="rId4" imgW="5280025" imgH="914400" progId="Word.Document.12">
                  <p:embed/>
                  <p:pic>
                    <p:nvPicPr>
                      <p:cNvPr id="0" name="图片 23557"/>
                      <p:cNvPicPr/>
                      <p:nvPr/>
                    </p:nvPicPr>
                    <p:blipFill>
                      <a:blip r:embed="rId5"/>
                      <a:stretch>
                        <a:fillRect/>
                      </a:stretch>
                    </p:blipFill>
                    <p:spPr>
                      <a:xfrm>
                        <a:off x="407368" y="5517232"/>
                        <a:ext cx="5268913" cy="9112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226537" y="476672"/>
            <a:ext cx="116472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spcAft>
                <a:spcPts val="0"/>
              </a:spcAft>
              <a:tabLst>
                <a:tab pos="2700655" algn="l"/>
              </a:tabLst>
            </a:pPr>
            <a:r>
              <a:rPr lang="zh-CN" altLang="zh-CN" sz="3200" b="1" kern="100" dirty="0">
                <a:latin typeface="Times New Roman" panose="02020603050405020304"/>
                <a:ea typeface="黑体" panose="02010609060101010101" charset="-122"/>
                <a:cs typeface="Times New Roman" panose="02020603050405020304"/>
              </a:rPr>
              <a:t>澄清易错易混</a:t>
            </a:r>
            <a:r>
              <a:rPr lang="en-US" altLang="zh-CN" sz="3200" b="1" kern="100" dirty="0" smtClean="0">
                <a:latin typeface="Times New Roman" panose="02020603050405020304"/>
                <a:ea typeface="黑体" panose="02010609060101010101" charset="-122"/>
                <a:cs typeface="Courier New" panose="02070309020205020404"/>
              </a:rPr>
              <a:t>·</a:t>
            </a:r>
            <a:r>
              <a:rPr lang="zh-CN" altLang="zh-CN" sz="3200" b="1" kern="100" dirty="0">
                <a:latin typeface="Times New Roman" panose="02020603050405020304"/>
                <a:ea typeface="黑体" panose="02010609060101010101" charset="-122"/>
                <a:cs typeface="Times New Roman" panose="02020603050405020304"/>
              </a:rPr>
              <a:t>强化科学思维</a:t>
            </a:r>
            <a:endParaRPr lang="zh-CN" altLang="zh-CN" sz="1200" kern="100" dirty="0">
              <a:effectLst/>
              <a:latin typeface="宋体" panose="02010600030101010101" pitchFamily="2" charset="-122"/>
              <a:cs typeface="Courier New" panose="02070309020205020404"/>
            </a:endParaRPr>
          </a:p>
        </p:txBody>
      </p:sp>
      <p:sp>
        <p:nvSpPr>
          <p:cNvPr id="5" name="矩形 1"/>
          <p:cNvSpPr>
            <a:spLocks noChangeArrowheads="1"/>
          </p:cNvSpPr>
          <p:nvPr/>
        </p:nvSpPr>
        <p:spPr bwMode="auto">
          <a:xfrm>
            <a:off x="499299" y="1340584"/>
            <a:ext cx="11192821"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spcAft>
                <a:spcPts val="0"/>
              </a:spcAft>
              <a:tabLst>
                <a:tab pos="2700655" algn="l"/>
              </a:tabLst>
            </a:pP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Times New Roman" panose="02020603050405020304"/>
              </a:rPr>
              <a:t>易</a:t>
            </a:r>
            <a:r>
              <a:rPr lang="zh-CN" altLang="zh-CN" sz="2400" b="1" kern="100" dirty="0">
                <a:latin typeface="Times New Roman" panose="02020603050405020304"/>
                <a:cs typeface="Times New Roman" panose="02020603050405020304"/>
              </a:rPr>
              <a:t>错易混</a:t>
            </a:r>
            <a:r>
              <a:rPr lang="en-US" altLang="zh-CN" sz="2400" b="1" kern="100" dirty="0">
                <a:latin typeface="Times New Roman" panose="02020603050405020304"/>
                <a:cs typeface="Courier New" panose="02070309020205020404"/>
              </a:rPr>
              <a:t>]</a:t>
            </a:r>
            <a:endParaRPr lang="zh-CN" altLang="zh-CN" sz="1050" kern="100" dirty="0">
              <a:effectLst/>
              <a:latin typeface="宋体" panose="02010600030101010101" pitchFamily="2" charset="-122"/>
              <a:cs typeface="Courier New" panose="02070309020205020404"/>
            </a:endParaRPr>
          </a:p>
        </p:txBody>
      </p:sp>
      <p:sp>
        <p:nvSpPr>
          <p:cNvPr id="6" name="矩形 1"/>
          <p:cNvSpPr>
            <a:spLocks noChangeArrowheads="1"/>
          </p:cNvSpPr>
          <p:nvPr/>
        </p:nvSpPr>
        <p:spPr bwMode="auto">
          <a:xfrm>
            <a:off x="181011" y="1916832"/>
            <a:ext cx="11647294"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zh-CN" altLang="zh-CN" sz="2400" b="1" kern="100" dirty="0">
                <a:latin typeface="Times New Roman" panose="02020603050405020304"/>
                <a:ea typeface="黑体" panose="02010609060101010101" charset="-122"/>
                <a:cs typeface="Times New Roman" panose="02020603050405020304"/>
              </a:rPr>
              <a:t>易错点</a:t>
            </a:r>
            <a:r>
              <a:rPr lang="en-US" altLang="zh-CN" sz="2400" b="1" kern="100" dirty="0">
                <a:latin typeface="Times New Roman" panose="02020603050405020304"/>
                <a:ea typeface="黑体" panose="02010609060101010101" charset="-122"/>
                <a:cs typeface="Courier New" panose="02070309020205020404"/>
              </a:rPr>
              <a:t>1</a:t>
            </a:r>
            <a:r>
              <a:rPr lang="zh-CN" altLang="zh-CN" sz="2400" b="1" kern="100" dirty="0">
                <a:latin typeface="Times New Roman" panose="02020603050405020304"/>
                <a:ea typeface="黑体" panose="02010609060101010101" charset="-122"/>
                <a:cs typeface="Times New Roman" panose="02020603050405020304"/>
              </a:rPr>
              <a:t>　单细胞生物并非都是原核生物</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黑体" panose="02010609060101010101" charset="-122"/>
                <a:cs typeface="Times New Roman" panose="02020603050405020304"/>
              </a:rPr>
              <a:t>	</a:t>
            </a:r>
            <a:r>
              <a:rPr lang="zh-CN" altLang="zh-CN" sz="2400" b="1" kern="100" dirty="0" smtClean="0">
                <a:latin typeface="Times New Roman" panose="02020603050405020304"/>
                <a:ea typeface="黑体" panose="02010609060101010101" charset="-122"/>
                <a:cs typeface="Times New Roman" panose="02020603050405020304"/>
              </a:rPr>
              <a:t>点拨</a:t>
            </a:r>
            <a:r>
              <a:rPr lang="zh-CN" altLang="zh-CN" sz="2400" b="1" kern="100" dirty="0">
                <a:latin typeface="Times New Roman" panose="02020603050405020304"/>
                <a:ea typeface="楷体_GB2312" panose="02010609030101010101"/>
                <a:cs typeface="Times New Roman" panose="02020603050405020304"/>
              </a:rPr>
              <a:t>　单细胞的原生动物</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ea typeface="楷体_GB2312" panose="02010609030101010101"/>
                <a:cs typeface="Times New Roman" panose="02020603050405020304"/>
              </a:rPr>
              <a:t>如常见的草履虫、变形虫、疟原虫等</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ea typeface="楷体_GB2312" panose="02010609030101010101"/>
                <a:cs typeface="Times New Roman" panose="02020603050405020304"/>
              </a:rPr>
              <a:t>是真核生物；单细胞绿藻</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ea typeface="楷体_GB2312" panose="02010609030101010101"/>
                <a:cs typeface="Times New Roman" panose="02020603050405020304"/>
              </a:rPr>
              <a:t>如衣藻</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ea typeface="楷体_GB2312" panose="02010609030101010101"/>
                <a:cs typeface="Times New Roman" panose="02020603050405020304"/>
              </a:rPr>
              <a:t>、单细胞真菌</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ea typeface="楷体_GB2312" panose="02010609030101010101"/>
                <a:cs typeface="Times New Roman" panose="02020603050405020304"/>
              </a:rPr>
              <a:t>如酵母菌</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ea typeface="楷体_GB2312" panose="02010609030101010101"/>
                <a:cs typeface="Times New Roman" panose="02020603050405020304"/>
              </a:rPr>
              <a:t>等都是真核生物。</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zh-CN" altLang="zh-CN" sz="2400" b="1" kern="100" dirty="0">
                <a:latin typeface="Times New Roman" panose="02020603050405020304"/>
                <a:ea typeface="黑体" panose="02010609060101010101" charset="-122"/>
                <a:cs typeface="Times New Roman" panose="02020603050405020304"/>
              </a:rPr>
              <a:t>易错点</a:t>
            </a:r>
            <a:r>
              <a:rPr lang="en-US" altLang="zh-CN" sz="2400" b="1" kern="100" dirty="0">
                <a:latin typeface="Times New Roman" panose="02020603050405020304"/>
                <a:ea typeface="黑体" panose="02010609060101010101" charset="-122"/>
                <a:cs typeface="Courier New" panose="02070309020205020404"/>
              </a:rPr>
              <a:t>2</a:t>
            </a:r>
            <a:r>
              <a:rPr lang="zh-CN" altLang="zh-CN" sz="2400" b="1" kern="100" dirty="0">
                <a:latin typeface="Times New Roman" panose="02020603050405020304"/>
                <a:ea typeface="黑体" panose="02010609060101010101" charset="-122"/>
                <a:cs typeface="Times New Roman" panose="02020603050405020304"/>
              </a:rPr>
              <a:t>　生物名称中带有</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黑体" panose="02010609060101010101" charset="-122"/>
                <a:cs typeface="Times New Roman" panose="02020603050405020304"/>
              </a:rPr>
              <a:t>藻</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黑体" panose="02010609060101010101" charset="-122"/>
                <a:cs typeface="Times New Roman" panose="02020603050405020304"/>
              </a:rPr>
              <a:t>字的并非都是植物，带</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黑体" panose="02010609060101010101" charset="-122"/>
                <a:cs typeface="Times New Roman" panose="02020603050405020304"/>
              </a:rPr>
              <a:t>菌</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黑体" panose="02010609060101010101" charset="-122"/>
                <a:cs typeface="Times New Roman" panose="02020603050405020304"/>
              </a:rPr>
              <a:t>字的生物并非都是细菌</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黑体" panose="02010609060101010101" charset="-122"/>
                <a:cs typeface="Times New Roman" panose="02020603050405020304"/>
              </a:rPr>
              <a:t>	</a:t>
            </a:r>
            <a:r>
              <a:rPr lang="zh-CN" altLang="zh-CN" sz="2400" b="1" kern="100" dirty="0" smtClean="0">
                <a:latin typeface="Times New Roman" panose="02020603050405020304"/>
                <a:ea typeface="黑体" panose="02010609060101010101" charset="-122"/>
                <a:cs typeface="Times New Roman" panose="02020603050405020304"/>
              </a:rPr>
              <a:t>点拨</a:t>
            </a:r>
            <a:r>
              <a:rPr lang="zh-CN" altLang="zh-CN" sz="2400" b="1" kern="100" dirty="0">
                <a:latin typeface="Times New Roman" panose="02020603050405020304"/>
                <a:ea typeface="楷体_GB2312" panose="02010609030101010101"/>
                <a:cs typeface="Times New Roman" panose="02020603050405020304"/>
              </a:rPr>
              <a:t>　蓝藻</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ea typeface="楷体_GB2312" panose="02010609030101010101"/>
                <a:cs typeface="Times New Roman" panose="02020603050405020304"/>
              </a:rPr>
              <a:t>如念珠藻、颤藻、螺旋藻、鱼腥藻、发菜等</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ea typeface="楷体_GB2312" panose="02010609030101010101"/>
                <a:cs typeface="Times New Roman" panose="02020603050405020304"/>
              </a:rPr>
              <a:t>属于原核生物；但绿藻</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ea typeface="楷体_GB2312" panose="02010609030101010101"/>
                <a:cs typeface="Times New Roman" panose="02020603050405020304"/>
              </a:rPr>
              <a:t>如衣藻、水绵、小球藻、团藻等</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ea typeface="楷体_GB2312" panose="02010609030101010101"/>
                <a:cs typeface="Times New Roman" panose="02020603050405020304"/>
              </a:rPr>
              <a:t>、红藻</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ea typeface="楷体_GB2312" panose="02010609030101010101"/>
                <a:cs typeface="Times New Roman" panose="02020603050405020304"/>
              </a:rPr>
              <a:t>如紫菜、石花菜等</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ea typeface="楷体_GB2312" panose="02010609030101010101"/>
                <a:cs typeface="Times New Roman" panose="02020603050405020304"/>
              </a:rPr>
              <a:t>、褐藻</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ea typeface="楷体_GB2312" panose="02010609030101010101"/>
                <a:cs typeface="Times New Roman" panose="02020603050405020304"/>
              </a:rPr>
              <a:t>如海带等</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ea typeface="楷体_GB2312" panose="02010609030101010101"/>
                <a:cs typeface="Times New Roman" panose="02020603050405020304"/>
              </a:rPr>
              <a:t>等是低等植物，而黑藻是一种沉水植物，属于高等植物</a:t>
            </a:r>
            <a:r>
              <a:rPr lang="zh-CN" altLang="zh-CN" sz="2400" b="1" kern="100" dirty="0" smtClean="0">
                <a:latin typeface="Times New Roman" panose="02020603050405020304"/>
                <a:ea typeface="楷体_GB2312" panose="02010609030101010101"/>
                <a:cs typeface="Times New Roman" panose="02020603050405020304"/>
              </a:rPr>
              <a:t>。</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1"/>
          <p:cNvSpPr>
            <a:spLocks noChangeArrowheads="1"/>
          </p:cNvSpPr>
          <p:nvPr/>
        </p:nvSpPr>
        <p:spPr bwMode="auto">
          <a:xfrm>
            <a:off x="519038" y="404664"/>
            <a:ext cx="11082001" cy="61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楷体_GB2312" panose="02010609030101010101"/>
                <a:cs typeface="Times New Roman" panose="02020603050405020304"/>
              </a:rPr>
              <a:t>	</a:t>
            </a:r>
            <a:r>
              <a:rPr lang="zh-CN" altLang="zh-CN" sz="2400" b="1" kern="100" dirty="0" smtClean="0">
                <a:latin typeface="Times New Roman" panose="02020603050405020304"/>
                <a:ea typeface="楷体_GB2312" panose="02010609030101010101"/>
                <a:cs typeface="Times New Roman" panose="02020603050405020304"/>
              </a:rPr>
              <a:t>从</a:t>
            </a:r>
            <a:r>
              <a:rPr lang="zh-CN" altLang="zh-CN" sz="2400" b="1" kern="100" dirty="0">
                <a:latin typeface="Times New Roman" panose="02020603050405020304"/>
                <a:ea typeface="楷体_GB2312" panose="02010609030101010101"/>
                <a:cs typeface="Times New Roman" panose="02020603050405020304"/>
              </a:rPr>
              <a:t>名称上看，凡是</a:t>
            </a:r>
            <a:r>
              <a:rPr lang="zh-CN"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楷体_GB2312" panose="02010609030101010101"/>
                <a:cs typeface="Times New Roman" panose="02020603050405020304"/>
              </a:rPr>
              <a:t>菌</a:t>
            </a:r>
            <a:r>
              <a:rPr lang="zh-CN"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楷体_GB2312" panose="02010609030101010101"/>
                <a:cs typeface="Times New Roman" panose="02020603050405020304"/>
              </a:rPr>
              <a:t>字前面带有</a:t>
            </a:r>
            <a:r>
              <a:rPr lang="zh-CN"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楷体_GB2312" panose="02010609030101010101"/>
                <a:cs typeface="Times New Roman" panose="02020603050405020304"/>
              </a:rPr>
              <a:t>杆</a:t>
            </a:r>
            <a:r>
              <a:rPr lang="zh-CN"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楷体_GB2312" panose="02010609030101010101"/>
                <a:cs typeface="Times New Roman" panose="02020603050405020304"/>
              </a:rPr>
              <a:t>球</a:t>
            </a:r>
            <a:r>
              <a:rPr lang="zh-CN"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楷体_GB2312" panose="02010609030101010101"/>
                <a:cs typeface="Times New Roman" panose="02020603050405020304"/>
              </a:rPr>
              <a:t>螺旋</a:t>
            </a:r>
            <a:r>
              <a:rPr lang="zh-CN"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楷体_GB2312" panose="02010609030101010101"/>
                <a:cs typeface="Times New Roman" panose="02020603050405020304"/>
              </a:rPr>
              <a:t>及</a:t>
            </a:r>
            <a:r>
              <a:rPr lang="zh-CN"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楷体_GB2312" panose="02010609030101010101"/>
                <a:cs typeface="Times New Roman" panose="02020603050405020304"/>
              </a:rPr>
              <a:t>弧</a:t>
            </a:r>
            <a:r>
              <a:rPr lang="zh-CN"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楷体_GB2312" panose="02010609030101010101"/>
                <a:cs typeface="Times New Roman" panose="02020603050405020304"/>
              </a:rPr>
              <a:t>字的都是细菌，属于原核生物，而酵母菌、霉菌</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ea typeface="楷体_GB2312" panose="02010609030101010101"/>
                <a:cs typeface="Times New Roman" panose="02020603050405020304"/>
              </a:rPr>
              <a:t>如青霉菌、根霉、曲霉等</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ea typeface="楷体_GB2312" panose="02010609030101010101"/>
                <a:cs typeface="Times New Roman" panose="02020603050405020304"/>
              </a:rPr>
              <a:t>、食用真菌</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ea typeface="楷体_GB2312" panose="02010609030101010101"/>
                <a:cs typeface="Times New Roman" panose="02020603050405020304"/>
              </a:rPr>
              <a:t>如木耳、蘑菇、灵芝等</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ea typeface="楷体_GB2312" panose="02010609030101010101"/>
                <a:cs typeface="Times New Roman" panose="02020603050405020304"/>
              </a:rPr>
              <a:t>属于真核生物。</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zh-CN" altLang="zh-CN" sz="2400" b="1" kern="100" dirty="0">
                <a:latin typeface="Times New Roman" panose="02020603050405020304"/>
                <a:ea typeface="黑体" panose="02010609060101010101" charset="-122"/>
                <a:cs typeface="Times New Roman" panose="02020603050405020304"/>
              </a:rPr>
              <a:t>易错点</a:t>
            </a:r>
            <a:r>
              <a:rPr lang="en-US" altLang="zh-CN" sz="2400" b="1" kern="100" dirty="0">
                <a:latin typeface="Times New Roman" panose="02020603050405020304"/>
                <a:ea typeface="黑体" panose="02010609060101010101" charset="-122"/>
                <a:cs typeface="Courier New" panose="02070309020205020404"/>
              </a:rPr>
              <a:t>3</a:t>
            </a:r>
            <a:r>
              <a:rPr lang="zh-CN" altLang="zh-CN" sz="2400" b="1" kern="100" dirty="0">
                <a:latin typeface="Times New Roman" panose="02020603050405020304"/>
                <a:ea typeface="黑体" panose="02010609060101010101" charset="-122"/>
                <a:cs typeface="Times New Roman" panose="02020603050405020304"/>
              </a:rPr>
              <a:t>　真、原核生物的</a:t>
            </a:r>
            <a:r>
              <a:rPr lang="en-US" altLang="zh-CN" sz="2400" b="1" kern="100" dirty="0">
                <a:latin typeface="Times New Roman" panose="02020603050405020304"/>
                <a:ea typeface="黑体" panose="02010609060101010101" charset="-122"/>
                <a:cs typeface="Courier New" panose="02070309020205020404"/>
              </a:rPr>
              <a:t>5</a:t>
            </a:r>
            <a:r>
              <a:rPr lang="zh-CN" altLang="zh-CN" sz="2400" b="1" kern="100" dirty="0">
                <a:latin typeface="Times New Roman" panose="02020603050405020304"/>
                <a:ea typeface="黑体" panose="02010609060101010101" charset="-122"/>
                <a:cs typeface="Times New Roman" panose="02020603050405020304"/>
              </a:rPr>
              <a:t>个</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黑体" panose="02010609060101010101" charset="-122"/>
                <a:cs typeface="Times New Roman" panose="02020603050405020304"/>
              </a:rPr>
              <a:t>不一定</a:t>
            </a:r>
            <a:r>
              <a:rPr lang="en-US" altLang="zh-CN" sz="2400" b="1" kern="100" dirty="0">
                <a:latin typeface="宋体" panose="02010600030101010101" pitchFamily="2" charset="-122"/>
                <a:cs typeface="Times New Roman" panose="020206030504050203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黑体" panose="02010609060101010101" charset="-122"/>
                <a:cs typeface="Times New Roman" panose="02020603050405020304"/>
              </a:rPr>
              <a:t>	</a:t>
            </a:r>
            <a:r>
              <a:rPr lang="zh-CN" altLang="zh-CN" sz="2400" b="1" kern="100" dirty="0" smtClean="0">
                <a:latin typeface="Times New Roman" panose="02020603050405020304"/>
                <a:ea typeface="黑体" panose="02010609060101010101" charset="-122"/>
                <a:cs typeface="Times New Roman" panose="02020603050405020304"/>
              </a:rPr>
              <a:t>点拨</a:t>
            </a:r>
            <a:r>
              <a:rPr lang="zh-CN" altLang="zh-CN" sz="2400" b="1" kern="100" dirty="0">
                <a:latin typeface="Times New Roman" panose="02020603050405020304"/>
                <a:ea typeface="楷体_GB2312" panose="02010609030101010101"/>
                <a:cs typeface="Times New Roman" panose="02020603050405020304"/>
              </a:rPr>
              <a:t>　</a:t>
            </a:r>
            <a:r>
              <a:rPr lang="en-US" altLang="zh-CN" sz="2400" b="1" kern="100" dirty="0">
                <a:latin typeface="Times New Roman" panose="02020603050405020304"/>
                <a:ea typeface="楷体_GB2312" panose="02010609030101010101"/>
                <a:cs typeface="Courier New" panose="02070309020205020404"/>
              </a:rPr>
              <a:t>(1)</a:t>
            </a:r>
            <a:r>
              <a:rPr lang="zh-CN" altLang="zh-CN" sz="2400" b="1" kern="100" dirty="0">
                <a:latin typeface="Times New Roman" panose="02020603050405020304"/>
                <a:ea typeface="楷体_GB2312" panose="02010609030101010101"/>
                <a:cs typeface="Times New Roman" panose="02020603050405020304"/>
              </a:rPr>
              <a:t>没有细胞核的生物不一定是原核生物，如哺乳动物成熟的红细胞没有细胞核。</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楷体_GB2312" panose="02010609030101010101"/>
                <a:cs typeface="Courier New" panose="02070309020205020404"/>
              </a:rPr>
              <a:t>	(</a:t>
            </a:r>
            <a:r>
              <a:rPr lang="en-US" altLang="zh-CN" sz="2400" b="1" kern="100" dirty="0">
                <a:latin typeface="Times New Roman" panose="02020603050405020304"/>
                <a:ea typeface="楷体_GB2312" panose="02010609030101010101"/>
                <a:cs typeface="Courier New" panose="02070309020205020404"/>
              </a:rPr>
              <a:t>2)</a:t>
            </a:r>
            <a:r>
              <a:rPr lang="zh-CN" altLang="zh-CN" sz="2400" b="1" kern="100" dirty="0">
                <a:latin typeface="Times New Roman" panose="02020603050405020304"/>
                <a:ea typeface="楷体_GB2312" panose="02010609030101010101"/>
                <a:cs typeface="Times New Roman" panose="02020603050405020304"/>
              </a:rPr>
              <a:t>真核细胞不一定都有线粒体。某些厌氧型动物如蛔虫。</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楷体_GB2312" panose="02010609030101010101"/>
                <a:cs typeface="Courier New" panose="02070309020205020404"/>
              </a:rPr>
              <a:t>	(</a:t>
            </a:r>
            <a:r>
              <a:rPr lang="en-US" altLang="zh-CN" sz="2400" b="1" kern="100" dirty="0">
                <a:latin typeface="Times New Roman" panose="02020603050405020304"/>
                <a:ea typeface="楷体_GB2312" panose="02010609030101010101"/>
                <a:cs typeface="Courier New" panose="02070309020205020404"/>
              </a:rPr>
              <a:t>3)</a:t>
            </a:r>
            <a:r>
              <a:rPr lang="zh-CN" altLang="zh-CN" sz="2400" b="1" kern="100" dirty="0">
                <a:latin typeface="Times New Roman" panose="02020603050405020304"/>
                <a:ea typeface="楷体_GB2312" panose="02010609030101010101"/>
                <a:cs typeface="Times New Roman" panose="02020603050405020304"/>
              </a:rPr>
              <a:t>没有叶绿体不一定不进行光合作用，如蓝藻。</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楷体_GB2312" panose="02010609030101010101"/>
                <a:cs typeface="Courier New" panose="02070309020205020404"/>
              </a:rPr>
              <a:t>	(</a:t>
            </a:r>
            <a:r>
              <a:rPr lang="en-US" altLang="zh-CN" sz="2400" b="1" kern="100" dirty="0">
                <a:latin typeface="Times New Roman" panose="02020603050405020304"/>
                <a:ea typeface="楷体_GB2312" panose="02010609030101010101"/>
                <a:cs typeface="Courier New" panose="02070309020205020404"/>
              </a:rPr>
              <a:t>4)</a:t>
            </a:r>
            <a:r>
              <a:rPr lang="zh-CN" altLang="zh-CN" sz="2400" b="1" kern="100" dirty="0">
                <a:latin typeface="Times New Roman" panose="02020603050405020304"/>
                <a:ea typeface="楷体_GB2312" panose="02010609030101010101"/>
                <a:cs typeface="Times New Roman" panose="02020603050405020304"/>
              </a:rPr>
              <a:t>没有线粒体不一定不进行有氧呼吸，如好氧型细菌、蓝藻等。</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楷体_GB2312" panose="02010609030101010101"/>
                <a:cs typeface="Courier New" panose="02070309020205020404"/>
              </a:rPr>
              <a:t>	(</a:t>
            </a:r>
            <a:r>
              <a:rPr lang="en-US" altLang="zh-CN" sz="2400" b="1" kern="100" dirty="0">
                <a:latin typeface="Times New Roman" panose="02020603050405020304"/>
                <a:ea typeface="楷体_GB2312" panose="02010609030101010101"/>
                <a:cs typeface="Courier New" panose="02070309020205020404"/>
              </a:rPr>
              <a:t>5)</a:t>
            </a:r>
            <a:r>
              <a:rPr lang="zh-CN" altLang="zh-CN" sz="2400" b="1" kern="100" dirty="0">
                <a:latin typeface="Times New Roman" panose="02020603050405020304"/>
                <a:ea typeface="楷体_GB2312" panose="02010609030101010101"/>
                <a:cs typeface="Times New Roman" panose="02020603050405020304"/>
              </a:rPr>
              <a:t>细胞壁的主要成分不一定都是纤维素和果胶。植物细胞壁的主要成分是纤维素和果胶，而细菌细胞壁的主要成分是肽聚糖</a:t>
            </a:r>
            <a:r>
              <a:rPr lang="zh-CN" altLang="zh-CN" sz="2400" b="1" kern="100" dirty="0" smtClean="0">
                <a:latin typeface="Times New Roman" panose="02020603050405020304"/>
                <a:ea typeface="楷体_GB2312" panose="02010609030101010101"/>
                <a:cs typeface="Times New Roman" panose="02020603050405020304"/>
              </a:rPr>
              <a:t>。</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185593" y="1342509"/>
            <a:ext cx="11647294"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en-US" altLang="zh-CN" sz="2400" b="1" kern="100" dirty="0">
                <a:latin typeface="Times New Roman" panose="02020603050405020304"/>
                <a:ea typeface="楷体_GB2312" panose="02010609030101010101"/>
                <a:cs typeface="Courier New" panose="02070309020205020404"/>
              </a:rPr>
              <a:t>(2019·</a:t>
            </a:r>
            <a:r>
              <a:rPr lang="zh-CN" altLang="zh-CN" sz="2400" b="1" kern="100" dirty="0">
                <a:latin typeface="Times New Roman" panose="02020603050405020304"/>
                <a:ea typeface="楷体_GB2312" panose="02010609030101010101"/>
                <a:cs typeface="Times New Roman" panose="02020603050405020304"/>
              </a:rPr>
              <a:t>山东省实验中学质检</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cs typeface="Times New Roman" panose="02020603050405020304"/>
              </a:rPr>
              <a:t>下列有关</a:t>
            </a:r>
            <a:r>
              <a:rPr lang="en-US" altLang="zh-CN" sz="2400" b="1" kern="100" dirty="0">
                <a:latin typeface="宋体" panose="02010600030101010101" pitchFamily="2" charset="-122"/>
                <a:cs typeface="Times New Roman" panose="02020603050405020304"/>
              </a:rPr>
              <a:t>①②③④</a:t>
            </a:r>
            <a:r>
              <a:rPr lang="zh-CN" altLang="zh-CN" sz="2400" b="1" kern="100" dirty="0">
                <a:latin typeface="Times New Roman" panose="02020603050405020304"/>
                <a:cs typeface="Times New Roman" panose="02020603050405020304"/>
              </a:rPr>
              <a:t>四个框图中所包括的生物的叙述，正确的是</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　　</a:t>
            </a:r>
            <a:r>
              <a:rPr lang="en-US" altLang="zh-CN" sz="2400" b="1" kern="100" dirty="0" smtClean="0">
                <a:latin typeface="Times New Roman" panose="02020603050405020304"/>
                <a:cs typeface="Courier New" panose="02070309020205020404"/>
              </a:rPr>
              <a:t>)</a:t>
            </a:r>
            <a:endParaRPr lang="zh-CN" altLang="zh-CN" sz="1050" kern="100" dirty="0">
              <a:latin typeface="宋体" panose="02010600030101010101" pitchFamily="2" charset="-122"/>
              <a:cs typeface="Courier New" panose="02070309020205020404"/>
            </a:endParaRPr>
          </a:p>
        </p:txBody>
      </p:sp>
      <p:sp>
        <p:nvSpPr>
          <p:cNvPr id="6" name="矩形 1"/>
          <p:cNvSpPr>
            <a:spLocks noChangeArrowheads="1"/>
          </p:cNvSpPr>
          <p:nvPr/>
        </p:nvSpPr>
        <p:spPr bwMode="auto">
          <a:xfrm>
            <a:off x="263352" y="548680"/>
            <a:ext cx="11647294"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spcAft>
                <a:spcPts val="0"/>
              </a:spcAft>
              <a:tabLst>
                <a:tab pos="2700655" algn="l"/>
              </a:tabLst>
            </a:pPr>
            <a:r>
              <a:rPr lang="en-US" altLang="zh-CN" sz="2400" b="1" kern="10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深度纠错</a:t>
            </a:r>
            <a:r>
              <a:rPr lang="en-US" altLang="zh-CN" sz="2400" b="1" kern="100" dirty="0">
                <a:latin typeface="Times New Roman" panose="02020603050405020304"/>
                <a:cs typeface="Courier New" panose="02070309020205020404"/>
              </a:rPr>
              <a:t>]</a:t>
            </a:r>
            <a:endParaRPr lang="zh-CN" altLang="zh-CN" sz="1050" kern="100" dirty="0">
              <a:effectLst/>
              <a:latin typeface="宋体" panose="02010600030101010101" pitchFamily="2" charset="-122"/>
              <a:cs typeface="Courier New" panose="02070309020205020404"/>
            </a:endParaRPr>
          </a:p>
        </p:txBody>
      </p:sp>
      <p:pic>
        <p:nvPicPr>
          <p:cNvPr id="25602" name="Picture 2" descr="1S1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84251" y="2593605"/>
            <a:ext cx="5849976" cy="1361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1"/>
          <p:cNvSpPr>
            <a:spLocks noChangeArrowheads="1"/>
          </p:cNvSpPr>
          <p:nvPr/>
        </p:nvSpPr>
        <p:spPr bwMode="auto">
          <a:xfrm>
            <a:off x="468111" y="3861048"/>
            <a:ext cx="11417796"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框图</a:t>
            </a:r>
            <a:r>
              <a:rPr lang="en-US" altLang="zh-CN" sz="2400" b="1" kern="100" dirty="0">
                <a:latin typeface="宋体" panose="02010600030101010101" pitchFamily="2" charset="-122"/>
                <a:cs typeface="Times New Roman" panose="02020603050405020304"/>
              </a:rPr>
              <a:t>①</a:t>
            </a:r>
            <a:r>
              <a:rPr lang="zh-CN" altLang="zh-CN" sz="2400" b="1" kern="100" dirty="0">
                <a:latin typeface="Times New Roman" panose="02020603050405020304"/>
                <a:cs typeface="Times New Roman" panose="02020603050405020304"/>
              </a:rPr>
              <a:t>中的生物都没有由核膜包被的细胞核，且都能发生基因突变</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框图</a:t>
            </a:r>
            <a:r>
              <a:rPr lang="en-US" altLang="zh-CN" sz="2400" b="1" kern="100" dirty="0">
                <a:latin typeface="宋体" panose="02010600030101010101" pitchFamily="2" charset="-122"/>
                <a:cs typeface="Times New Roman" panose="02020603050405020304"/>
              </a:rPr>
              <a:t>②</a:t>
            </a:r>
            <a:r>
              <a:rPr lang="zh-CN" altLang="zh-CN" sz="2400" b="1" kern="100" dirty="0">
                <a:latin typeface="Times New Roman" panose="02020603050405020304"/>
                <a:cs typeface="Times New Roman" panose="02020603050405020304"/>
              </a:rPr>
              <a:t>中的生物都不含叶绿素，且都有细胞膜</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框图</a:t>
            </a:r>
            <a:r>
              <a:rPr lang="en-US" altLang="zh-CN" sz="2400" b="1" kern="100" dirty="0">
                <a:latin typeface="宋体" panose="02010600030101010101" pitchFamily="2" charset="-122"/>
                <a:cs typeface="Times New Roman" panose="02020603050405020304"/>
              </a:rPr>
              <a:t>③</a:t>
            </a:r>
            <a:r>
              <a:rPr lang="zh-CN" altLang="zh-CN" sz="2400" b="1" kern="100" dirty="0">
                <a:latin typeface="Times New Roman" panose="02020603050405020304"/>
                <a:cs typeface="Times New Roman" panose="02020603050405020304"/>
              </a:rPr>
              <a:t>中的生物都具有细胞壁，且遗传物质都是</a:t>
            </a:r>
            <a:r>
              <a:rPr lang="en-US" altLang="zh-CN" sz="2400" b="1" kern="100" dirty="0">
                <a:latin typeface="Times New Roman" panose="02020603050405020304"/>
                <a:cs typeface="Courier New" panose="02070309020205020404"/>
              </a:rPr>
              <a:t>DNA</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框图</a:t>
            </a:r>
            <a:r>
              <a:rPr lang="en-US" altLang="zh-CN" sz="2400" b="1" kern="100" dirty="0">
                <a:latin typeface="宋体" panose="02010600030101010101" pitchFamily="2" charset="-122"/>
                <a:cs typeface="Times New Roman" panose="02020603050405020304"/>
              </a:rPr>
              <a:t>④</a:t>
            </a:r>
            <a:r>
              <a:rPr lang="zh-CN" altLang="zh-CN" sz="2400" b="1" kern="100" dirty="0">
                <a:latin typeface="Times New Roman" panose="02020603050405020304"/>
                <a:cs typeface="Times New Roman" panose="02020603050405020304"/>
              </a:rPr>
              <a:t>中的生物只有一种能进行有氧</a:t>
            </a:r>
            <a:r>
              <a:rPr lang="zh-CN" altLang="zh-CN" sz="2400" b="1" kern="100" dirty="0" smtClean="0">
                <a:latin typeface="Times New Roman" panose="02020603050405020304"/>
                <a:cs typeface="Times New Roman" panose="02020603050405020304"/>
              </a:rPr>
              <a:t>呼吸</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文本占位符 833537"/>
          <p:cNvSpPr>
            <a:spLocks noGrp="1"/>
          </p:cNvSpPr>
          <p:nvPr>
            <p:ph type="body" idx="1"/>
          </p:nvPr>
        </p:nvSpPr>
        <p:spPr>
          <a:xfrm>
            <a:off x="696278" y="763905"/>
            <a:ext cx="10799763" cy="568325"/>
          </a:xfrm>
        </p:spPr>
        <p:txBody>
          <a:bodyPr>
            <a:spAutoFit/>
          </a:bodyPr>
          <a:lstStyle/>
          <a:p>
            <a:pPr algn="l">
              <a:buClr>
                <a:schemeClr val="accent1"/>
              </a:buClr>
              <a:buNone/>
            </a:pPr>
            <a:r>
              <a:rPr lang="en-US" altLang="zh-CN" sz="3200" dirty="0">
                <a:effectLst>
                  <a:outerShdw blurRad="38100" dist="38100" dir="2700000">
                    <a:srgbClr val="FFFFFF"/>
                  </a:outerShdw>
                </a:effectLst>
                <a:ea typeface="黑体" panose="02010609060101010101" charset="-122"/>
              </a:rPr>
              <a:t>    </a:t>
            </a:r>
            <a:r>
              <a:rPr lang="zh-CN" altLang="en-US" sz="3200" dirty="0">
                <a:effectLst>
                  <a:outerShdw blurRad="38100" dist="38100" dir="2700000">
                    <a:srgbClr val="FFFFFF"/>
                  </a:outerShdw>
                </a:effectLst>
                <a:ea typeface="黑体" panose="02010609060101010101" charset="-122"/>
              </a:rPr>
              <a:t>〔高考必背语句</a:t>
            </a:r>
            <a:r>
              <a:rPr lang="zh-CN" altLang="en-US" sz="3200">
                <a:effectLst>
                  <a:outerShdw blurRad="38100" dist="38100" dir="2700000">
                    <a:srgbClr val="FFFFFF"/>
                  </a:outerShdw>
                </a:effectLst>
                <a:ea typeface="黑体" panose="02010609060101010101" charset="-122"/>
              </a:rPr>
              <a:t>〕</a:t>
            </a:r>
            <a:endParaRPr lang="zh-CN" altLang="en-US" sz="3200" dirty="0">
              <a:effectLst>
                <a:outerShdw blurRad="38100" dist="38100" dir="2700000">
                  <a:srgbClr val="FFFFFF"/>
                </a:outerShdw>
              </a:effectLst>
              <a:ea typeface="黑体" panose="02010609060101010101" charset="-122"/>
            </a:endParaRPr>
          </a:p>
        </p:txBody>
      </p:sp>
      <p:sp>
        <p:nvSpPr>
          <p:cNvPr id="833539" name="矩形 833538"/>
          <p:cNvSpPr/>
          <p:nvPr/>
        </p:nvSpPr>
        <p:spPr>
          <a:xfrm>
            <a:off x="696278" y="1400175"/>
            <a:ext cx="10799763" cy="4742815"/>
          </a:xfrm>
          <a:prstGeom prst="rect">
            <a:avLst/>
          </a:prstGeom>
          <a:noFill/>
          <a:ln w="9525">
            <a:noFill/>
          </a:ln>
        </p:spPr>
        <p:txBody>
          <a:bodyPr>
            <a:spAutoFit/>
          </a:bodyPr>
          <a:lstStyle>
            <a:lvl1pPr marL="0" lvl="0" indent="622300" algn="just" defTabSz="914400" rtl="0" eaLnBrk="1" fontAlgn="base" latinLnBrk="0" hangingPunct="0">
              <a:lnSpc>
                <a:spcPct val="140000"/>
              </a:lnSpc>
              <a:spcBef>
                <a:spcPct val="0"/>
              </a:spcBef>
              <a:spcAft>
                <a:spcPct val="0"/>
              </a:spcAft>
              <a:buClr>
                <a:schemeClr val="accent1"/>
              </a:buClr>
              <a:buFont typeface="Wingdings" panose="05000000000000000000" pitchFamily="2" charset="2"/>
              <a:buNone/>
              <a:tabLst>
                <a:tab pos="5207000" algn="l"/>
                <a:tab pos="9686925" algn="l"/>
              </a:tabLst>
              <a:defRPr sz="2400" b="1" u="none" kern="1200" baseline="0">
                <a:solidFill>
                  <a:srgbClr val="000000"/>
                </a:solidFill>
                <a:latin typeface="Times New Roman" panose="02020603050405020304" pitchFamily="18" charset="0"/>
              </a:defRPr>
            </a:lvl1pPr>
            <a:lvl2pPr marL="1184275" lvl="1" indent="-285750" algn="just" defTabSz="914400" rtl="0" eaLnBrk="1" fontAlgn="base" latinLnBrk="0" hangingPunct="0">
              <a:lnSpc>
                <a:spcPct val="145000"/>
              </a:lnSpc>
              <a:spcBef>
                <a:spcPct val="0"/>
              </a:spcBef>
              <a:spcAft>
                <a:spcPct val="0"/>
              </a:spcAft>
              <a:buClr>
                <a:schemeClr val="tx2"/>
              </a:buClr>
              <a:buFont typeface="Wingdings" panose="05000000000000000000" pitchFamily="2" charset="2"/>
              <a:buNone/>
              <a:tabLst>
                <a:tab pos="5207000" algn="l"/>
                <a:tab pos="9686925" algn="l"/>
              </a:tabLst>
              <a:defRPr sz="2400" b="1" i="0" u="none" kern="1200" baseline="0">
                <a:solidFill>
                  <a:srgbClr val="000000"/>
                </a:solidFill>
                <a:latin typeface="Arial" panose="020B0604020202020204" pitchFamily="34" charset="0"/>
              </a:defRPr>
            </a:lvl2pPr>
            <a:lvl3pPr marL="1592580" lvl="2" indent="-228600" algn="just" defTabSz="914400" rtl="0" eaLnBrk="1" fontAlgn="base" latinLnBrk="0" hangingPunct="0">
              <a:lnSpc>
                <a:spcPct val="145000"/>
              </a:lnSpc>
              <a:spcBef>
                <a:spcPct val="0"/>
              </a:spcBef>
              <a:spcAft>
                <a:spcPct val="0"/>
              </a:spcAft>
              <a:buClr>
                <a:schemeClr val="tx1"/>
              </a:buClr>
              <a:buFontTx/>
              <a:buNone/>
              <a:tabLst>
                <a:tab pos="5207000" algn="l"/>
                <a:tab pos="9686925" algn="l"/>
              </a:tabLst>
              <a:defRPr sz="2400" b="1" i="0" u="none" kern="1200" baseline="0">
                <a:solidFill>
                  <a:srgbClr val="000000"/>
                </a:solidFill>
                <a:latin typeface="Arial" panose="020B0604020202020204" pitchFamily="34" charset="0"/>
              </a:defRPr>
            </a:lvl3pPr>
            <a:lvl4pPr marL="2000250" lvl="3"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defRPr>
            </a:lvl4pPr>
            <a:lvl5pPr marL="2408555" lvl="4"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defRPr>
            </a:lvl5pPr>
          </a:lstStyle>
          <a:p>
            <a:pPr lvl="0">
              <a:buClr>
                <a:schemeClr val="accent1"/>
              </a:buClr>
              <a:buNone/>
            </a:pPr>
            <a:r>
              <a:rPr lang="en-US" altLang="zh-CN">
                <a:ea typeface="宋体" panose="02010600030101010101" pitchFamily="2" charset="-122"/>
              </a:rPr>
              <a:t>1. </a:t>
            </a:r>
            <a:r>
              <a:rPr lang="zh-CN" altLang="en-US" dirty="0">
                <a:ea typeface="宋体" panose="02010600030101010101" pitchFamily="2" charset="-122"/>
              </a:rPr>
              <a:t>病毒的两大特殊性</a:t>
            </a:r>
            <a:endParaRPr lang="zh-CN" altLang="en-US" dirty="0">
              <a:ea typeface="宋体" panose="02010600030101010101" pitchFamily="2" charset="-122"/>
            </a:endParaRPr>
          </a:p>
          <a:p>
            <a:pPr lvl="0">
              <a:buClr>
                <a:schemeClr val="accent1"/>
              </a:buClr>
              <a:buNone/>
            </a:pPr>
            <a:r>
              <a:rPr lang="en-US" altLang="zh-CN">
                <a:ea typeface="宋体" panose="02010600030101010101" pitchFamily="2" charset="-122"/>
              </a:rPr>
              <a:t>(1)</a:t>
            </a:r>
            <a:r>
              <a:rPr lang="zh-CN" altLang="en-US" dirty="0">
                <a:ea typeface="宋体" panose="02010600030101010101" pitchFamily="2" charset="-122"/>
              </a:rPr>
              <a:t>病毒是生物，但不属于生命系统。</a:t>
            </a:r>
            <a:endParaRPr lang="zh-CN" altLang="en-US" dirty="0">
              <a:ea typeface="宋体" panose="02010600030101010101" pitchFamily="2" charset="-122"/>
            </a:endParaRPr>
          </a:p>
          <a:p>
            <a:pPr lvl="0">
              <a:buClr>
                <a:schemeClr val="accent1"/>
              </a:buClr>
              <a:buNone/>
            </a:pPr>
            <a:r>
              <a:rPr lang="en-US" altLang="zh-CN">
                <a:ea typeface="宋体" panose="02010600030101010101" pitchFamily="2" charset="-122"/>
              </a:rPr>
              <a:t>(2)</a:t>
            </a:r>
            <a:r>
              <a:rPr lang="zh-CN" altLang="en-US" dirty="0">
                <a:ea typeface="宋体" panose="02010600030101010101" pitchFamily="2" charset="-122"/>
              </a:rPr>
              <a:t>病毒只能营活细胞寄生生活，故病毒不能用一般培养基培养。</a:t>
            </a:r>
            <a:endParaRPr lang="zh-CN" altLang="en-US" dirty="0">
              <a:ea typeface="宋体" panose="02010600030101010101" pitchFamily="2" charset="-122"/>
            </a:endParaRPr>
          </a:p>
          <a:p>
            <a:pPr lvl="0">
              <a:buClr>
                <a:schemeClr val="accent1"/>
              </a:buClr>
              <a:buNone/>
            </a:pPr>
            <a:r>
              <a:rPr lang="en-US" altLang="zh-CN">
                <a:ea typeface="宋体" panose="02010600030101010101" pitchFamily="2" charset="-122"/>
              </a:rPr>
              <a:t>2</a:t>
            </a:r>
            <a:r>
              <a:rPr lang="zh-CN" altLang="en-US" dirty="0">
                <a:ea typeface="宋体" panose="02010600030101010101" pitchFamily="2" charset="-122"/>
              </a:rPr>
              <a:t>．真核细胞与原核细胞的本质区别是真核细胞有以核膜为界限的细胞核，而原核细胞没有。</a:t>
            </a:r>
            <a:endParaRPr lang="zh-CN" altLang="en-US" dirty="0">
              <a:ea typeface="宋体" panose="02010600030101010101" pitchFamily="2" charset="-122"/>
            </a:endParaRPr>
          </a:p>
          <a:p>
            <a:pPr lvl="0">
              <a:buClr>
                <a:schemeClr val="accent1"/>
              </a:buClr>
              <a:buNone/>
            </a:pPr>
            <a:r>
              <a:rPr lang="en-US" altLang="zh-CN">
                <a:ea typeface="宋体" panose="02010600030101010101" pitchFamily="2" charset="-122"/>
              </a:rPr>
              <a:t>3</a:t>
            </a:r>
            <a:r>
              <a:rPr lang="zh-CN" altLang="en-US" dirty="0">
                <a:ea typeface="宋体" panose="02010600030101010101" pitchFamily="2" charset="-122"/>
              </a:rPr>
              <a:t>．细胞学说阐明了细胞的统一性和动植物结构的统一性，但没有涉及细胞的多样性，也未涉及原核细胞和病毒。</a:t>
            </a:r>
            <a:endParaRPr lang="zh-CN" altLang="en-US" dirty="0">
              <a:ea typeface="宋体" panose="02010600030101010101" pitchFamily="2" charset="-122"/>
            </a:endParaRPr>
          </a:p>
          <a:p>
            <a:pPr lvl="0">
              <a:buClr>
                <a:schemeClr val="accent1"/>
              </a:buClr>
              <a:buNone/>
            </a:pPr>
            <a:r>
              <a:rPr lang="en-US" altLang="zh-CN">
                <a:ea typeface="宋体" panose="02010600030101010101" pitchFamily="2" charset="-122"/>
              </a:rPr>
              <a:t>4</a:t>
            </a:r>
            <a:r>
              <a:rPr lang="zh-CN" altLang="en-US" dirty="0">
                <a:ea typeface="宋体" panose="02010600030101010101" pitchFamily="2" charset="-122"/>
              </a:rPr>
              <a:t>．使用高倍显微镜时必须先在低倍镜下找到观察目标并移至视野中央，然后换用高倍镜，再调细准焦螺旋。</a:t>
            </a:r>
            <a:endParaRPr lang="zh-CN" altLang="en-US" dirty="0">
              <a:ea typeface="宋体" panose="02010600030101010101" pitchFamily="2" charset="-122"/>
            </a:endParaRPr>
          </a:p>
        </p:txBody>
      </p:sp>
    </p:spTree>
  </p:cSld>
  <p:clrMapOvr>
    <a:masterClrMapping/>
  </p:clrMapOvr>
  <p:transition>
    <p:zo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
          <p:cNvSpPr>
            <a:spLocks noChangeArrowheads="1"/>
          </p:cNvSpPr>
          <p:nvPr/>
        </p:nvSpPr>
        <p:spPr bwMode="auto">
          <a:xfrm>
            <a:off x="185593" y="1342509"/>
            <a:ext cx="1164729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panose="02010609030101010101"/>
                <a:cs typeface="Times New Roman" panose="02020603050405020304"/>
              </a:rPr>
              <a:t>　解答本题需先确定图中所示生物的归属：烟草花叶病毒属于病毒，蓝藻属于原核生物，衣藻、水绵和酵母菌属于真核生物；进而结合所学知识作答。框图</a:t>
            </a:r>
            <a:r>
              <a:rPr lang="en-US" altLang="zh-CN" sz="2400" b="1" kern="100" dirty="0">
                <a:solidFill>
                  <a:srgbClr val="0000FF"/>
                </a:solidFill>
                <a:latin typeface="宋体" panose="02010600030101010101" pitchFamily="2" charset="-122"/>
                <a:ea typeface="仿宋_GB2312" panose="02010609030101010101"/>
                <a:cs typeface="Times New Roman" panose="02020603050405020304"/>
              </a:rPr>
              <a:t>①</a:t>
            </a:r>
            <a:r>
              <a:rPr lang="zh-CN" altLang="zh-CN" sz="2400" b="1" kern="100" dirty="0">
                <a:solidFill>
                  <a:srgbClr val="0000FF"/>
                </a:solidFill>
                <a:latin typeface="Times New Roman" panose="02020603050405020304"/>
                <a:ea typeface="仿宋_GB2312" panose="02010609030101010101"/>
                <a:cs typeface="Times New Roman" panose="02020603050405020304"/>
              </a:rPr>
              <a:t>中酵母菌属于真核生物，其有由核膜包被的细胞核，</a:t>
            </a:r>
            <a:r>
              <a:rPr lang="en-US" altLang="zh-CN" sz="2400" b="1" kern="100" dirty="0">
                <a:solidFill>
                  <a:srgbClr val="0000FF"/>
                </a:solidFill>
                <a:latin typeface="Times New Roman" panose="02020603050405020304"/>
                <a:ea typeface="仿宋_GB2312" panose="02010609030101010101"/>
                <a:cs typeface="Courier New" panose="02070309020205020404"/>
              </a:rPr>
              <a:t>A</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错误；框图</a:t>
            </a:r>
            <a:r>
              <a:rPr lang="en-US" altLang="zh-CN" sz="2400" b="1" kern="100" dirty="0">
                <a:solidFill>
                  <a:srgbClr val="0000FF"/>
                </a:solidFill>
                <a:latin typeface="宋体" panose="02010600030101010101" pitchFamily="2" charset="-122"/>
                <a:ea typeface="仿宋_GB2312" panose="02010609030101010101"/>
                <a:cs typeface="Times New Roman" panose="02020603050405020304"/>
              </a:rPr>
              <a:t>②</a:t>
            </a:r>
            <a:r>
              <a:rPr lang="zh-CN" altLang="zh-CN" sz="2400" b="1" kern="100" dirty="0">
                <a:solidFill>
                  <a:srgbClr val="0000FF"/>
                </a:solidFill>
                <a:latin typeface="Times New Roman" panose="02020603050405020304"/>
                <a:ea typeface="仿宋_GB2312" panose="02010609030101010101"/>
                <a:cs typeface="Times New Roman" panose="02020603050405020304"/>
              </a:rPr>
              <a:t>中蓝藻含有叶绿素和藻蓝素，烟草花叶病毒不具有细胞结构，故不具有细胞膜，</a:t>
            </a:r>
            <a:r>
              <a:rPr lang="en-US" altLang="zh-CN" sz="2400" b="1" kern="100" dirty="0">
                <a:solidFill>
                  <a:srgbClr val="0000FF"/>
                </a:solidFill>
                <a:latin typeface="Times New Roman" panose="02020603050405020304"/>
                <a:ea typeface="仿宋_GB2312" panose="02010609030101010101"/>
                <a:cs typeface="Courier New" panose="02070309020205020404"/>
              </a:rPr>
              <a:t>B</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错误；框图</a:t>
            </a:r>
            <a:r>
              <a:rPr lang="en-US" altLang="zh-CN" sz="2400" b="1" kern="100" dirty="0">
                <a:solidFill>
                  <a:srgbClr val="0000FF"/>
                </a:solidFill>
                <a:latin typeface="宋体" panose="02010600030101010101" pitchFamily="2" charset="-122"/>
                <a:ea typeface="仿宋_GB2312" panose="02010609030101010101"/>
                <a:cs typeface="Times New Roman" panose="02020603050405020304"/>
              </a:rPr>
              <a:t>③</a:t>
            </a:r>
            <a:r>
              <a:rPr lang="zh-CN" altLang="zh-CN" sz="2400" b="1" kern="100" dirty="0">
                <a:solidFill>
                  <a:srgbClr val="0000FF"/>
                </a:solidFill>
                <a:latin typeface="Times New Roman" panose="02020603050405020304"/>
                <a:ea typeface="仿宋_GB2312" panose="02010609030101010101"/>
                <a:cs typeface="Times New Roman" panose="02020603050405020304"/>
              </a:rPr>
              <a:t>中酵母菌</a:t>
            </a:r>
            <a:r>
              <a:rPr lang="en-US" altLang="zh-CN" sz="2400" b="1" kern="100" dirty="0">
                <a:solidFill>
                  <a:srgbClr val="0000FF"/>
                </a:solidFill>
                <a:latin typeface="Times New Roman" panose="02020603050405020304"/>
                <a:ea typeface="仿宋_GB2312" panose="02010609030101010101"/>
                <a:cs typeface="Courier New" panose="02070309020205020404"/>
              </a:rPr>
              <a:t>(</a:t>
            </a:r>
            <a:r>
              <a:rPr lang="zh-CN" altLang="zh-CN" sz="2400" b="1" kern="100" dirty="0">
                <a:solidFill>
                  <a:srgbClr val="0000FF"/>
                </a:solidFill>
                <a:latin typeface="Times New Roman" panose="02020603050405020304"/>
                <a:ea typeface="仿宋_GB2312" panose="02010609030101010101"/>
                <a:cs typeface="Times New Roman" panose="02020603050405020304"/>
              </a:rPr>
              <a:t>真菌</a:t>
            </a:r>
            <a:r>
              <a:rPr lang="en-US" altLang="zh-CN" sz="2400" b="1" kern="100" dirty="0">
                <a:solidFill>
                  <a:srgbClr val="0000FF"/>
                </a:solidFill>
                <a:latin typeface="Times New Roman" panose="02020603050405020304"/>
                <a:ea typeface="仿宋_GB2312" panose="02010609030101010101"/>
                <a:cs typeface="Courier New" panose="02070309020205020404"/>
              </a:rPr>
              <a:t>)</a:t>
            </a:r>
            <a:r>
              <a:rPr lang="zh-CN" altLang="zh-CN" sz="2400" b="1" kern="100" dirty="0">
                <a:solidFill>
                  <a:srgbClr val="0000FF"/>
                </a:solidFill>
                <a:latin typeface="Times New Roman" panose="02020603050405020304"/>
                <a:ea typeface="仿宋_GB2312" panose="02010609030101010101"/>
                <a:cs typeface="Times New Roman" panose="02020603050405020304"/>
              </a:rPr>
              <a:t>、蓝藻</a:t>
            </a:r>
            <a:r>
              <a:rPr lang="en-US" altLang="zh-CN" sz="2400" b="1" kern="100" dirty="0">
                <a:solidFill>
                  <a:srgbClr val="0000FF"/>
                </a:solidFill>
                <a:latin typeface="Times New Roman" panose="02020603050405020304"/>
                <a:ea typeface="仿宋_GB2312" panose="02010609030101010101"/>
                <a:cs typeface="Courier New" panose="02070309020205020404"/>
              </a:rPr>
              <a:t>(</a:t>
            </a:r>
            <a:r>
              <a:rPr lang="zh-CN" altLang="zh-CN" sz="2400" b="1" kern="100" dirty="0">
                <a:solidFill>
                  <a:srgbClr val="0000FF"/>
                </a:solidFill>
                <a:latin typeface="Times New Roman" panose="02020603050405020304"/>
                <a:ea typeface="仿宋_GB2312" panose="02010609030101010101"/>
                <a:cs typeface="Times New Roman" panose="02020603050405020304"/>
              </a:rPr>
              <a:t>原核生物</a:t>
            </a:r>
            <a:r>
              <a:rPr lang="en-US" altLang="zh-CN" sz="2400" b="1" kern="100" dirty="0">
                <a:solidFill>
                  <a:srgbClr val="0000FF"/>
                </a:solidFill>
                <a:latin typeface="Times New Roman" panose="02020603050405020304"/>
                <a:ea typeface="仿宋_GB2312" panose="02010609030101010101"/>
                <a:cs typeface="Courier New" panose="02070309020205020404"/>
              </a:rPr>
              <a:t>)</a:t>
            </a:r>
            <a:r>
              <a:rPr lang="zh-CN" altLang="zh-CN" sz="2400" b="1" kern="100" dirty="0">
                <a:solidFill>
                  <a:srgbClr val="0000FF"/>
                </a:solidFill>
                <a:latin typeface="Times New Roman" panose="02020603050405020304"/>
                <a:ea typeface="仿宋_GB2312" panose="02010609030101010101"/>
                <a:cs typeface="Times New Roman" panose="02020603050405020304"/>
              </a:rPr>
              <a:t>、衣藻和水绵都具有细胞壁，凡是具有细胞结构的生物，其遗传物质均为</a:t>
            </a:r>
            <a:r>
              <a:rPr lang="en-US" altLang="zh-CN" sz="2400" b="1" kern="100" dirty="0">
                <a:solidFill>
                  <a:srgbClr val="0000FF"/>
                </a:solidFill>
                <a:latin typeface="Times New Roman" panose="02020603050405020304"/>
                <a:ea typeface="仿宋_GB2312" panose="02010609030101010101"/>
                <a:cs typeface="Courier New" panose="02070309020205020404"/>
              </a:rPr>
              <a:t>DNA</a:t>
            </a:r>
            <a:r>
              <a:rPr lang="zh-CN" altLang="zh-CN" sz="2400" b="1" kern="100" dirty="0">
                <a:solidFill>
                  <a:srgbClr val="0000FF"/>
                </a:solidFill>
                <a:latin typeface="Times New Roman" panose="02020603050405020304"/>
                <a:ea typeface="仿宋_GB2312" panose="02010609030101010101"/>
                <a:cs typeface="Times New Roman" panose="02020603050405020304"/>
              </a:rPr>
              <a:t>，</a:t>
            </a:r>
            <a:r>
              <a:rPr lang="en-US" altLang="zh-CN" sz="2400" b="1" kern="100" dirty="0">
                <a:solidFill>
                  <a:srgbClr val="0000FF"/>
                </a:solidFill>
                <a:latin typeface="Times New Roman" panose="02020603050405020304"/>
                <a:ea typeface="仿宋_GB2312" panose="02010609030101010101"/>
                <a:cs typeface="Courier New" panose="02070309020205020404"/>
              </a:rPr>
              <a:t>C</a:t>
            </a:r>
            <a:r>
              <a:rPr lang="zh-CN" altLang="zh-CN" sz="2400" b="1" kern="100" dirty="0">
                <a:solidFill>
                  <a:srgbClr val="0000FF"/>
                </a:solidFill>
                <a:latin typeface="Times New Roman" panose="02020603050405020304"/>
                <a:ea typeface="仿宋_GB2312" panose="02010609030101010101"/>
                <a:cs typeface="Times New Roman" panose="02020603050405020304"/>
              </a:rPr>
              <a:t>正确；框图</a:t>
            </a:r>
            <a:r>
              <a:rPr lang="en-US" altLang="zh-CN" sz="2400" b="1" kern="100" dirty="0">
                <a:solidFill>
                  <a:srgbClr val="0000FF"/>
                </a:solidFill>
                <a:latin typeface="宋体" panose="02010600030101010101" pitchFamily="2" charset="-122"/>
                <a:ea typeface="仿宋_GB2312" panose="02010609030101010101"/>
                <a:cs typeface="Times New Roman" panose="02020603050405020304"/>
              </a:rPr>
              <a:t>④</a:t>
            </a:r>
            <a:r>
              <a:rPr lang="zh-CN" altLang="zh-CN" sz="2400" b="1" kern="100" dirty="0">
                <a:solidFill>
                  <a:srgbClr val="0000FF"/>
                </a:solidFill>
                <a:latin typeface="Times New Roman" panose="02020603050405020304"/>
                <a:ea typeface="仿宋_GB2312" panose="02010609030101010101"/>
                <a:cs typeface="Times New Roman" panose="02020603050405020304"/>
              </a:rPr>
              <a:t>中酵母菌和蓝藻都能进行有氧呼吸，</a:t>
            </a:r>
            <a:r>
              <a:rPr lang="en-US" altLang="zh-CN" sz="2400" b="1" kern="100" dirty="0">
                <a:solidFill>
                  <a:srgbClr val="0000FF"/>
                </a:solidFill>
                <a:latin typeface="Times New Roman" panose="02020603050405020304"/>
                <a:ea typeface="仿宋_GB2312" panose="02010609030101010101"/>
                <a:cs typeface="Courier New" panose="02070309020205020404"/>
              </a:rPr>
              <a:t>D</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C</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a:spLocks noChangeArrowheads="1"/>
          </p:cNvSpPr>
          <p:nvPr/>
        </p:nvSpPr>
        <p:spPr bwMode="auto">
          <a:xfrm>
            <a:off x="185593" y="1342509"/>
            <a:ext cx="11647294" cy="279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2.</a:t>
            </a:r>
            <a:r>
              <a:rPr lang="en-US" altLang="zh-CN" sz="2400" b="1" kern="100" dirty="0">
                <a:latin typeface="Times New Roman" panose="02020603050405020304"/>
                <a:ea typeface="楷体_GB2312" panose="02010609030101010101"/>
                <a:cs typeface="Courier New" panose="02070309020205020404"/>
              </a:rPr>
              <a:t>(2018·</a:t>
            </a:r>
            <a:r>
              <a:rPr lang="zh-CN" altLang="zh-CN" sz="2400" b="1" kern="100" dirty="0">
                <a:latin typeface="Times New Roman" panose="02020603050405020304"/>
                <a:ea typeface="楷体_GB2312" panose="02010609030101010101"/>
                <a:cs typeface="Times New Roman" panose="02020603050405020304"/>
              </a:rPr>
              <a:t>河南百校联盟联考</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cs typeface="Times New Roman" panose="02020603050405020304"/>
              </a:rPr>
              <a:t>下列有关细胞的结构和功能的说法正确的是</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　　</a:t>
            </a:r>
            <a:r>
              <a:rPr lang="en-US" altLang="zh-CN" sz="2400" b="1" kern="100" dirty="0">
                <a:latin typeface="Times New Roman" panose="02020603050405020304"/>
                <a:cs typeface="Courier New" panose="020703090202050204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颤藻、绿藻进行光合作用的主要场所都是叶绿体</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B</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线粒体内膜和叶绿体内膜上均可以形成</a:t>
            </a:r>
            <a:r>
              <a:rPr lang="en-US" altLang="zh-CN" sz="2400" b="1" kern="100" dirty="0">
                <a:latin typeface="Times New Roman" panose="02020603050405020304"/>
                <a:cs typeface="Courier New" panose="02070309020205020404"/>
              </a:rPr>
              <a:t>ATP</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C</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小分子物质都能通过细胞膜</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D</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新宰的畜、禽放一段时间后，肉变得鲜嫩，这种现象主要与溶酶体</a:t>
            </a:r>
            <a:r>
              <a:rPr lang="zh-CN" altLang="zh-CN" sz="2400" b="1" kern="100" dirty="0" smtClean="0">
                <a:latin typeface="Times New Roman" panose="02020603050405020304"/>
                <a:cs typeface="Times New Roman" panose="02020603050405020304"/>
              </a:rPr>
              <a:t>有关</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p:cNvSpPr>
            <a:spLocks noChangeArrowheads="1"/>
          </p:cNvSpPr>
          <p:nvPr/>
        </p:nvSpPr>
        <p:spPr bwMode="auto">
          <a:xfrm>
            <a:off x="185593" y="1574790"/>
            <a:ext cx="1164729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panose="02010609030101010101"/>
                <a:cs typeface="Times New Roman" panose="02020603050405020304"/>
              </a:rPr>
              <a:t>　颤藻是原核生物，没有叶绿体，</a:t>
            </a:r>
            <a:r>
              <a:rPr lang="en-US" altLang="zh-CN" sz="2400" b="1" kern="100" dirty="0">
                <a:solidFill>
                  <a:srgbClr val="0000FF"/>
                </a:solidFill>
                <a:latin typeface="Times New Roman" panose="02020603050405020304"/>
                <a:ea typeface="仿宋_GB2312" panose="02010609030101010101"/>
                <a:cs typeface="Courier New" panose="02070309020205020404"/>
              </a:rPr>
              <a:t>A</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错误；叶绿体的类囊体薄膜上可以进行光反应产生</a:t>
            </a:r>
            <a:r>
              <a:rPr lang="en-US" altLang="zh-CN" sz="2400" b="1" kern="100" dirty="0">
                <a:solidFill>
                  <a:srgbClr val="0000FF"/>
                </a:solidFill>
                <a:latin typeface="Times New Roman" panose="02020603050405020304"/>
                <a:ea typeface="仿宋_GB2312" panose="02010609030101010101"/>
                <a:cs typeface="Courier New" panose="02070309020205020404"/>
              </a:rPr>
              <a:t>ATP</a:t>
            </a:r>
            <a:r>
              <a:rPr lang="zh-CN" altLang="zh-CN" sz="2400" b="1" kern="100" dirty="0">
                <a:solidFill>
                  <a:srgbClr val="0000FF"/>
                </a:solidFill>
                <a:latin typeface="Times New Roman" panose="02020603050405020304"/>
                <a:ea typeface="仿宋_GB2312" panose="02010609030101010101"/>
                <a:cs typeface="Times New Roman" panose="02020603050405020304"/>
              </a:rPr>
              <a:t>，叶绿体内膜不能产生</a:t>
            </a:r>
            <a:r>
              <a:rPr lang="en-US" altLang="zh-CN" sz="2400" b="1" kern="100" dirty="0">
                <a:solidFill>
                  <a:srgbClr val="0000FF"/>
                </a:solidFill>
                <a:latin typeface="Times New Roman" panose="02020603050405020304"/>
                <a:ea typeface="仿宋_GB2312" panose="02010609030101010101"/>
                <a:cs typeface="Courier New" panose="02070309020205020404"/>
              </a:rPr>
              <a:t>ATP</a:t>
            </a:r>
            <a:r>
              <a:rPr lang="zh-CN" altLang="zh-CN" sz="2400" b="1" kern="100" dirty="0">
                <a:solidFill>
                  <a:srgbClr val="0000FF"/>
                </a:solidFill>
                <a:latin typeface="Times New Roman" panose="02020603050405020304"/>
                <a:ea typeface="仿宋_GB2312" panose="02010609030101010101"/>
                <a:cs typeface="Times New Roman" panose="02020603050405020304"/>
              </a:rPr>
              <a:t>，</a:t>
            </a:r>
            <a:r>
              <a:rPr lang="en-US" altLang="zh-CN" sz="2400" b="1" kern="100" dirty="0">
                <a:solidFill>
                  <a:srgbClr val="0000FF"/>
                </a:solidFill>
                <a:latin typeface="Times New Roman" panose="02020603050405020304"/>
                <a:ea typeface="仿宋_GB2312" panose="02010609030101010101"/>
                <a:cs typeface="Courier New" panose="02070309020205020404"/>
              </a:rPr>
              <a:t>B</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错误；细胞不需要的小分子一般不能通过细胞膜进入细胞，</a:t>
            </a:r>
            <a:r>
              <a:rPr lang="en-US" altLang="zh-CN" sz="2400" b="1" kern="100" dirty="0">
                <a:solidFill>
                  <a:srgbClr val="0000FF"/>
                </a:solidFill>
                <a:latin typeface="Times New Roman" panose="02020603050405020304"/>
                <a:ea typeface="仿宋_GB2312" panose="02010609030101010101"/>
                <a:cs typeface="Courier New" panose="02070309020205020404"/>
              </a:rPr>
              <a:t>C</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错误；新宰的畜、禽放一段时间后，肉变得鲜嫩，这种现象主要与溶酶体中的蛋白酶等多种水解酶有关，</a:t>
            </a:r>
            <a:r>
              <a:rPr lang="en-US" altLang="zh-CN" sz="2400" b="1" kern="100" dirty="0">
                <a:solidFill>
                  <a:srgbClr val="0000FF"/>
                </a:solidFill>
                <a:latin typeface="Times New Roman" panose="02020603050405020304"/>
                <a:ea typeface="仿宋_GB2312" panose="02010609030101010101"/>
                <a:cs typeface="Courier New" panose="02070309020205020404"/>
              </a:rPr>
              <a:t>D</a:t>
            </a:r>
            <a:r>
              <a:rPr lang="zh-CN" altLang="zh-CN" sz="2400" b="1" kern="100" dirty="0">
                <a:solidFill>
                  <a:srgbClr val="0000FF"/>
                </a:solidFill>
                <a:latin typeface="Times New Roman" panose="02020603050405020304"/>
                <a:ea typeface="仿宋_GB2312" panose="02010609030101010101"/>
                <a:cs typeface="Times New Roman" panose="02020603050405020304"/>
              </a:rPr>
              <a:t>正确。</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D</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p:cNvSpPr>
            <a:spLocks noChangeArrowheads="1"/>
          </p:cNvSpPr>
          <p:nvPr/>
        </p:nvSpPr>
        <p:spPr bwMode="auto">
          <a:xfrm>
            <a:off x="185593" y="1395386"/>
            <a:ext cx="11647294" cy="3329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3.</a:t>
            </a:r>
            <a:r>
              <a:rPr lang="en-US" altLang="zh-CN" sz="2400" b="1" kern="100" dirty="0">
                <a:latin typeface="Times New Roman" panose="02020603050405020304"/>
                <a:ea typeface="楷体_GB2312" panose="02010609030101010101"/>
                <a:cs typeface="Courier New" panose="02070309020205020404"/>
              </a:rPr>
              <a:t>(2019·</a:t>
            </a:r>
            <a:r>
              <a:rPr lang="zh-CN" altLang="zh-CN" sz="2400" b="1" kern="100" dirty="0">
                <a:latin typeface="Times New Roman" panose="02020603050405020304"/>
                <a:ea typeface="楷体_GB2312" panose="02010609030101010101"/>
                <a:cs typeface="Times New Roman" panose="02020603050405020304"/>
              </a:rPr>
              <a:t>湖南长沙市质检</a:t>
            </a:r>
            <a:r>
              <a:rPr lang="en-US" altLang="zh-CN" sz="2400" b="1" kern="100" dirty="0">
                <a:latin typeface="Times New Roman" panose="02020603050405020304"/>
                <a:ea typeface="楷体_GB2312" panose="02010609030101010101"/>
                <a:cs typeface="Courier New" panose="02070309020205020404"/>
              </a:rPr>
              <a:t>)</a:t>
            </a:r>
            <a:r>
              <a:rPr lang="zh-CN" altLang="zh-CN" sz="2400" b="1" kern="100" dirty="0">
                <a:latin typeface="Times New Roman" panose="02020603050405020304"/>
                <a:cs typeface="Times New Roman" panose="02020603050405020304"/>
              </a:rPr>
              <a:t>下列有关细胞结构和功能的描述，正确的是</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　　</a:t>
            </a:r>
            <a:r>
              <a:rPr lang="en-US" altLang="zh-CN" sz="2400" b="1" kern="100" dirty="0">
                <a:latin typeface="Times New Roman" panose="02020603050405020304"/>
                <a:cs typeface="Courier New" panose="020703090202050204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发菜细胞虽具有叶绿素，但是没有叶绿体，故不能进行光合作用</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B</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蛔虫细胞内无线粒体，所以只能进行无氧呼吸</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C</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血红蛋白的形成过程需要核糖体、内质网、高尔基体和线粒体的参与</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D.</a:t>
            </a:r>
            <a:r>
              <a:rPr lang="zh-CN" altLang="zh-CN" sz="2400" b="1" kern="100" dirty="0">
                <a:latin typeface="Times New Roman" panose="02020603050405020304"/>
                <a:cs typeface="Times New Roman" panose="02020603050405020304"/>
              </a:rPr>
              <a:t>将洋葱根尖分生区细胞放在质量浓度为</a:t>
            </a:r>
            <a:r>
              <a:rPr lang="en-US" altLang="zh-CN" sz="2400" b="1" kern="100" dirty="0">
                <a:latin typeface="Times New Roman" panose="02020603050405020304"/>
                <a:cs typeface="Courier New" panose="02070309020205020404"/>
              </a:rPr>
              <a:t>0.3 g/mL</a:t>
            </a:r>
            <a:r>
              <a:rPr lang="zh-CN" altLang="zh-CN" sz="2400" b="1" kern="100" dirty="0">
                <a:latin typeface="Times New Roman" panose="02020603050405020304"/>
                <a:cs typeface="Times New Roman" panose="02020603050405020304"/>
              </a:rPr>
              <a:t>的蔗糖溶液中，细胞会发生明显的</a:t>
            </a:r>
            <a:r>
              <a:rPr lang="zh-CN" altLang="zh-CN" sz="2400" b="1" kern="100" dirty="0" smtClean="0">
                <a:latin typeface="Times New Roman" panose="02020603050405020304"/>
                <a:cs typeface="Times New Roman" panose="02020603050405020304"/>
              </a:rPr>
              <a:t>质壁分离</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p:cNvSpPr>
            <a:spLocks noChangeArrowheads="1"/>
          </p:cNvSpPr>
          <p:nvPr/>
        </p:nvSpPr>
        <p:spPr bwMode="auto">
          <a:xfrm>
            <a:off x="185593" y="1790814"/>
            <a:ext cx="1164729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panose="02010609030101010101"/>
                <a:cs typeface="Times New Roman" panose="02020603050405020304"/>
              </a:rPr>
              <a:t>　发菜是原核生物，没有叶绿体，但可以进行光合作用，</a:t>
            </a:r>
            <a:r>
              <a:rPr lang="en-US" altLang="zh-CN" sz="2400" b="1" kern="100" dirty="0">
                <a:solidFill>
                  <a:srgbClr val="0000FF"/>
                </a:solidFill>
                <a:latin typeface="Times New Roman" panose="02020603050405020304"/>
                <a:ea typeface="仿宋_GB2312" panose="02010609030101010101"/>
                <a:cs typeface="Courier New" panose="02070309020205020404"/>
              </a:rPr>
              <a:t>A</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错误；蛔虫细胞是真核细胞，没有线粒体，不能进行有氧呼吸，</a:t>
            </a:r>
            <a:r>
              <a:rPr lang="en-US" altLang="zh-CN" sz="2400" b="1" kern="100" dirty="0">
                <a:solidFill>
                  <a:srgbClr val="0000FF"/>
                </a:solidFill>
                <a:latin typeface="Times New Roman" panose="02020603050405020304"/>
                <a:ea typeface="仿宋_GB2312" panose="02010609030101010101"/>
                <a:cs typeface="Courier New" panose="02070309020205020404"/>
              </a:rPr>
              <a:t>B</a:t>
            </a:r>
            <a:r>
              <a:rPr lang="zh-CN" altLang="zh-CN" sz="2400" b="1" kern="100" dirty="0">
                <a:solidFill>
                  <a:srgbClr val="0000FF"/>
                </a:solidFill>
                <a:latin typeface="Times New Roman" panose="02020603050405020304"/>
                <a:ea typeface="仿宋_GB2312" panose="02010609030101010101"/>
                <a:cs typeface="Times New Roman" panose="02020603050405020304"/>
              </a:rPr>
              <a:t>正确；血红蛋白不是分泌蛋白，不需要内质网和高尔基体的加工，</a:t>
            </a:r>
            <a:r>
              <a:rPr lang="en-US" altLang="zh-CN" sz="2400" b="1" kern="100" dirty="0">
                <a:solidFill>
                  <a:srgbClr val="0000FF"/>
                </a:solidFill>
                <a:latin typeface="Times New Roman" panose="02020603050405020304"/>
                <a:ea typeface="仿宋_GB2312" panose="02010609030101010101"/>
                <a:cs typeface="Courier New" panose="02070309020205020404"/>
              </a:rPr>
              <a:t>C</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错误；洋葱根尖分生区细胞没有大液泡，不能发生明显的质壁分离，</a:t>
            </a:r>
            <a:r>
              <a:rPr lang="en-US" altLang="zh-CN" sz="2400" b="1" kern="100" dirty="0">
                <a:solidFill>
                  <a:srgbClr val="0000FF"/>
                </a:solidFill>
                <a:latin typeface="Times New Roman" panose="02020603050405020304"/>
                <a:ea typeface="仿宋_GB2312" panose="02010609030101010101"/>
                <a:cs typeface="Courier New" panose="02070309020205020404"/>
              </a:rPr>
              <a:t>D</a:t>
            </a:r>
            <a:r>
              <a:rPr lang="zh-CN" altLang="zh-CN" sz="2400" b="1" kern="100" dirty="0">
                <a:solidFill>
                  <a:srgbClr val="0000FF"/>
                </a:solidFill>
                <a:latin typeface="Times New Roman" panose="02020603050405020304"/>
                <a:ea typeface="仿宋_GB2312" panose="02010609030101010101"/>
                <a:cs typeface="Times New Roman" panose="02020603050405020304"/>
              </a:rPr>
              <a:t>错误。</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B</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自主复习提问</a:t>
            </a:r>
            <a:endParaRPr lang="zh-CN" altLang="en-US"/>
          </a:p>
        </p:txBody>
      </p:sp>
      <p:sp>
        <p:nvSpPr>
          <p:cNvPr id="3" name="内容占位符 2"/>
          <p:cNvSpPr>
            <a:spLocks noGrp="1"/>
          </p:cNvSpPr>
          <p:nvPr>
            <p:ph idx="1"/>
          </p:nvPr>
        </p:nvSpPr>
        <p:spPr>
          <a:xfrm>
            <a:off x="485458" y="1439545"/>
            <a:ext cx="11222990" cy="5041265"/>
          </a:xfrm>
        </p:spPr>
        <p:txBody>
          <a:bodyPr/>
          <a:lstStyle/>
          <a:p>
            <a:pPr marL="457200" indent="-457200">
              <a:buAutoNum type="arabicPeriod"/>
            </a:pPr>
            <a:r>
              <a:rPr lang="zh-CN" altLang="en-US" sz="2400"/>
              <a:t>P7“问题探讨”中的细胞分别是哪些细胞？这反映了细胞的什么特性？</a:t>
            </a:r>
            <a:endParaRPr lang="zh-CN" altLang="en-US" sz="2400"/>
          </a:p>
          <a:p>
            <a:pPr marL="457200" indent="-457200">
              <a:buAutoNum type="arabicPeriod"/>
            </a:pPr>
            <a:r>
              <a:rPr lang="zh-CN" altLang="en-US" sz="2400"/>
              <a:t>一般来说，细胞都有哪些相似的基本结构？这反映了细胞的什么特性？</a:t>
            </a:r>
            <a:endParaRPr lang="zh-CN" altLang="en-US" sz="2400"/>
          </a:p>
          <a:p>
            <a:pPr marL="457200" indent="-457200">
              <a:buAutoNum type="arabicPeriod"/>
            </a:pPr>
            <a:r>
              <a:rPr lang="zh-CN" altLang="en-US" sz="2400"/>
              <a:t>细胞分为哪两类？两者的最大区别是什么？</a:t>
            </a:r>
            <a:endParaRPr lang="zh-CN" altLang="en-US" sz="2400"/>
          </a:p>
          <a:p>
            <a:pPr marL="457200" indent="-457200">
              <a:buAutoNum type="arabicPeriod"/>
            </a:pPr>
            <a:r>
              <a:rPr lang="zh-CN" altLang="en-US" sz="2400"/>
              <a:t>真核生物一般包括哪些？原核生物一般包括哪些？</a:t>
            </a:r>
            <a:endParaRPr lang="zh-CN" altLang="en-US" sz="2400"/>
          </a:p>
          <a:p>
            <a:pPr marL="457200" indent="-457200">
              <a:buAutoNum type="arabicPeriod"/>
            </a:pPr>
            <a:r>
              <a:rPr lang="zh-CN" altLang="en-US" sz="2400"/>
              <a:t>自养生物和异养生物的概念是什么？蓝藻和细菌分别属于哪类？</a:t>
            </a:r>
            <a:endParaRPr lang="zh-CN" altLang="en-US" sz="2400"/>
          </a:p>
          <a:p>
            <a:pPr marL="457200" indent="-457200">
              <a:buAutoNum type="arabicPeriod"/>
            </a:pPr>
            <a:r>
              <a:rPr lang="zh-CN" altLang="en-US" sz="2400"/>
              <a:t>蓝藻不具备叶绿体，但为什么能够进行光合作用？区分细菌和蓝藻模式图？</a:t>
            </a:r>
            <a:endParaRPr lang="zh-CN" altLang="en-US" sz="2400"/>
          </a:p>
          <a:p>
            <a:pPr marL="457200" indent="-457200">
              <a:buAutoNum type="arabicPeriod"/>
            </a:pPr>
            <a:r>
              <a:rPr lang="zh-CN" altLang="en-US" sz="2400"/>
              <a:t>拟核是什么？染色体又是什么？</a:t>
            </a:r>
            <a:endParaRPr lang="zh-CN" altLang="en-US" sz="2400"/>
          </a:p>
          <a:p>
            <a:pPr marL="457200" indent="-457200">
              <a:buAutoNum type="arabicPeriod"/>
            </a:pPr>
            <a:r>
              <a:rPr lang="zh-CN" altLang="en-US" sz="2400"/>
              <a:t>细胞学说（施莱登、施旺）的意义是什么？内容包括哪些？</a:t>
            </a:r>
            <a:endParaRPr lang="zh-CN" altLang="en-US" sz="240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自主复习提问</a:t>
            </a:r>
            <a:endParaRPr lang="zh-CN" altLang="en-US"/>
          </a:p>
        </p:txBody>
      </p:sp>
      <p:sp>
        <p:nvSpPr>
          <p:cNvPr id="3" name="内容占位符 2"/>
          <p:cNvSpPr>
            <a:spLocks noGrp="1"/>
          </p:cNvSpPr>
          <p:nvPr>
            <p:ph idx="1"/>
          </p:nvPr>
        </p:nvSpPr>
        <p:spPr/>
        <p:txBody>
          <a:bodyPr/>
          <a:lstStyle/>
          <a:p>
            <a:r>
              <a:rPr lang="zh-CN" altLang="en-US" sz="2400"/>
              <a:t></a:t>
            </a:r>
            <a:r>
              <a:rPr lang="zh-CN" altLang="en-US" sz="2400">
                <a:solidFill>
                  <a:srgbClr val="FF0000"/>
                </a:solidFill>
              </a:rPr>
              <a:t>P7“问题探讨”中的细胞分别是哪些细胞？这反映了细胞的什么特性？</a:t>
            </a:r>
            <a:endParaRPr lang="zh-CN" altLang="en-US" sz="2400"/>
          </a:p>
          <a:p>
            <a:r>
              <a:rPr lang="zh-CN" altLang="en-US" sz="2400"/>
              <a:t>红细胞等血细胞、口腔上皮细胞、正在进行分裂的植物细胞、洋葱表皮细胞；</a:t>
            </a:r>
            <a:endParaRPr lang="zh-CN" altLang="en-US" sz="2400"/>
          </a:p>
          <a:p>
            <a:r>
              <a:rPr lang="zh-CN" altLang="en-US" sz="2400"/>
              <a:t>多样性；</a:t>
            </a:r>
            <a:endParaRPr lang="zh-CN" altLang="en-US" sz="2400"/>
          </a:p>
          <a:p>
            <a:endParaRPr lang="zh-CN" altLang="en-US" sz="2400"/>
          </a:p>
          <a:p>
            <a:r>
              <a:rPr lang="zh-CN" altLang="en-US" sz="2400"/>
              <a:t></a:t>
            </a:r>
            <a:r>
              <a:rPr lang="zh-CN" altLang="en-US" sz="2400">
                <a:solidFill>
                  <a:srgbClr val="FF0000"/>
                </a:solidFill>
              </a:rPr>
              <a:t>一般来说，细胞都有哪些相似的基本结构？这反映了细胞的什么特性？</a:t>
            </a:r>
            <a:endParaRPr lang="zh-CN" altLang="en-US" sz="2400">
              <a:solidFill>
                <a:srgbClr val="FF0000"/>
              </a:solidFill>
            </a:endParaRPr>
          </a:p>
          <a:p>
            <a:r>
              <a:rPr lang="zh-CN" altLang="en-US" sz="2400"/>
              <a:t>细胞膜、细胞质、细胞核；</a:t>
            </a:r>
            <a:endParaRPr lang="zh-CN" altLang="en-US" sz="2400"/>
          </a:p>
          <a:p>
            <a:r>
              <a:rPr lang="zh-CN" altLang="en-US" sz="2400"/>
              <a:t>统一性；</a:t>
            </a:r>
            <a:endParaRPr lang="zh-CN" altLang="en-US" sz="240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自主复习提问</a:t>
            </a:r>
            <a:endParaRPr lang="zh-CN" altLang="en-US"/>
          </a:p>
        </p:txBody>
      </p:sp>
      <p:sp>
        <p:nvSpPr>
          <p:cNvPr id="3" name="内容占位符 2"/>
          <p:cNvSpPr>
            <a:spLocks noGrp="1"/>
          </p:cNvSpPr>
          <p:nvPr>
            <p:ph idx="1"/>
          </p:nvPr>
        </p:nvSpPr>
        <p:spPr/>
        <p:txBody>
          <a:bodyPr/>
          <a:lstStyle/>
          <a:p>
            <a:r>
              <a:rPr lang="zh-CN" altLang="en-US" sz="2400"/>
              <a:t></a:t>
            </a:r>
            <a:r>
              <a:rPr lang="zh-CN" altLang="en-US" sz="2400">
                <a:solidFill>
                  <a:srgbClr val="FF0000"/>
                </a:solidFill>
              </a:rPr>
              <a:t>细胞分为哪两类？两者的最大区别是什么？</a:t>
            </a:r>
            <a:endParaRPr lang="zh-CN" altLang="en-US" sz="2400">
              <a:solidFill>
                <a:srgbClr val="FF0000"/>
              </a:solidFill>
            </a:endParaRPr>
          </a:p>
          <a:p>
            <a:r>
              <a:rPr lang="zh-CN" altLang="en-US" sz="2400"/>
              <a:t>真核细胞和原核细胞；</a:t>
            </a:r>
            <a:endParaRPr lang="zh-CN" altLang="en-US" sz="2400"/>
          </a:p>
          <a:p>
            <a:r>
              <a:rPr lang="zh-CN" altLang="en-US" sz="2400"/>
              <a:t>有无以核膜为界限的细胞核；</a:t>
            </a:r>
            <a:endParaRPr lang="zh-CN" altLang="en-US" sz="2400"/>
          </a:p>
          <a:p>
            <a:endParaRPr lang="zh-CN" altLang="en-US" sz="2400"/>
          </a:p>
          <a:p>
            <a:r>
              <a:rPr lang="zh-CN" altLang="en-US" sz="2400"/>
              <a:t></a:t>
            </a:r>
            <a:r>
              <a:rPr lang="zh-CN" altLang="en-US" sz="2400">
                <a:solidFill>
                  <a:srgbClr val="FF0000"/>
                </a:solidFill>
              </a:rPr>
              <a:t>真核生物一般包括哪些？</a:t>
            </a:r>
            <a:r>
              <a:rPr sz="2400">
                <a:solidFill>
                  <a:srgbClr val="FF0000"/>
                </a:solidFill>
                <a:sym typeface="+mn-ea"/>
              </a:rPr>
              <a:t>原核生物一般包括哪些？</a:t>
            </a:r>
            <a:endParaRPr lang="zh-CN" altLang="en-US" sz="2400">
              <a:solidFill>
                <a:srgbClr val="FF0000"/>
              </a:solidFill>
            </a:endParaRPr>
          </a:p>
          <a:p>
            <a:r>
              <a:rPr lang="zh-CN" altLang="en-US" sz="2400"/>
              <a:t>植物（包括低等植物如褐藻）、动物、真菌（各种菇类、菌类）；</a:t>
            </a:r>
            <a:endParaRPr lang="zh-CN" altLang="en-US" sz="2400"/>
          </a:p>
          <a:p>
            <a:r>
              <a:rPr lang="zh-CN" altLang="en-US" sz="2400"/>
              <a:t>细菌（杆、球、螺旋、弧）、蓝藻也称蓝细菌（发菜、蓝球藻、颤藻、念珠藻）</a:t>
            </a:r>
            <a:endParaRPr lang="zh-CN" altLang="en-US" sz="240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自主复习提问</a:t>
            </a:r>
            <a:endParaRPr lang="zh-CN" altLang="en-US"/>
          </a:p>
        </p:txBody>
      </p:sp>
      <p:sp>
        <p:nvSpPr>
          <p:cNvPr id="3" name="内容占位符 2"/>
          <p:cNvSpPr>
            <a:spLocks noGrp="1"/>
          </p:cNvSpPr>
          <p:nvPr>
            <p:ph idx="1"/>
          </p:nvPr>
        </p:nvSpPr>
        <p:spPr/>
        <p:txBody>
          <a:bodyPr/>
          <a:lstStyle/>
          <a:p>
            <a:r>
              <a:rPr lang="zh-CN" altLang="en-US" sz="2400"/>
              <a:t></a:t>
            </a:r>
            <a:r>
              <a:rPr lang="zh-CN" altLang="en-US" sz="2400">
                <a:solidFill>
                  <a:srgbClr val="FF0000"/>
                </a:solidFill>
              </a:rPr>
              <a:t>自养生物和异养生物的概念是什么？蓝藻和细菌分别属于哪类？</a:t>
            </a:r>
            <a:endParaRPr lang="zh-CN" altLang="en-US" sz="2400"/>
          </a:p>
          <a:p>
            <a:r>
              <a:rPr lang="zh-CN" altLang="en-US" sz="2400"/>
              <a:t>自养生物：能利用无机物制造有机物供自己使用的生物（同化），如蓝藻通过光合作用合成自身有机物；</a:t>
            </a:r>
            <a:endParaRPr lang="zh-CN" altLang="en-US" sz="2400"/>
          </a:p>
          <a:p>
            <a:r>
              <a:rPr lang="zh-CN" altLang="en-US" sz="2400"/>
              <a:t>异养生物：只能从外界获得现成的有机物供自己使用的生物（同化），如绝大多数细菌都是异养生物；</a:t>
            </a:r>
            <a:endParaRPr lang="zh-CN" altLang="en-US" sz="2400"/>
          </a:p>
          <a:p>
            <a:endParaRPr lang="zh-CN" altLang="en-US" sz="2400"/>
          </a:p>
          <a:p>
            <a:r>
              <a:rPr lang="zh-CN" altLang="en-US" sz="2400"/>
              <a:t></a:t>
            </a:r>
            <a:r>
              <a:rPr lang="zh-CN" altLang="en-US" sz="2400">
                <a:solidFill>
                  <a:srgbClr val="FF0000"/>
                </a:solidFill>
              </a:rPr>
              <a:t>蓝藻不具备叶绿体，但为什么能够进行光合作用？</a:t>
            </a:r>
            <a:r>
              <a:rPr sz="2400">
                <a:solidFill>
                  <a:srgbClr val="FF0000"/>
                </a:solidFill>
                <a:sym typeface="+mn-ea"/>
              </a:rPr>
              <a:t>区分细菌和蓝藻模式图？</a:t>
            </a:r>
            <a:endParaRPr lang="zh-CN" altLang="en-US" sz="2400">
              <a:solidFill>
                <a:srgbClr val="FF0000"/>
              </a:solidFill>
            </a:endParaRPr>
          </a:p>
          <a:p>
            <a:r>
              <a:rPr lang="zh-CN" altLang="en-US" sz="2400"/>
              <a:t>含有藻蓝素和叶绿素；</a:t>
            </a:r>
            <a:endParaRPr lang="zh-CN" altLang="en-US" sz="2400"/>
          </a:p>
        </p:txBody>
      </p:sp>
      <p:pic>
        <p:nvPicPr>
          <p:cNvPr id="4" name="图片 3"/>
          <p:cNvPicPr>
            <a:picLocks noChangeAspect="1"/>
          </p:cNvPicPr>
          <p:nvPr/>
        </p:nvPicPr>
        <p:blipFill>
          <a:blip r:embed="rId1"/>
          <a:stretch>
            <a:fillRect/>
          </a:stretch>
        </p:blipFill>
        <p:spPr>
          <a:xfrm>
            <a:off x="780098" y="1439545"/>
            <a:ext cx="5370830" cy="3112135"/>
          </a:xfrm>
          <a:prstGeom prst="rect">
            <a:avLst/>
          </a:prstGeom>
        </p:spPr>
      </p:pic>
      <p:pic>
        <p:nvPicPr>
          <p:cNvPr id="5" name="图片 4"/>
          <p:cNvPicPr>
            <a:picLocks noChangeAspect="1"/>
          </p:cNvPicPr>
          <p:nvPr/>
        </p:nvPicPr>
        <p:blipFill>
          <a:blip r:embed="rId2"/>
          <a:stretch>
            <a:fillRect/>
          </a:stretch>
        </p:blipFill>
        <p:spPr>
          <a:xfrm>
            <a:off x="6150928" y="1439545"/>
            <a:ext cx="5422900" cy="3142615"/>
          </a:xfrm>
          <a:prstGeom prst="rect">
            <a:avLst/>
          </a:prstGeom>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自主复习提问</a:t>
            </a:r>
            <a:endParaRPr lang="zh-CN" altLang="en-US"/>
          </a:p>
        </p:txBody>
      </p:sp>
      <p:sp>
        <p:nvSpPr>
          <p:cNvPr id="3" name="内容占位符 2"/>
          <p:cNvSpPr>
            <a:spLocks noGrp="1"/>
          </p:cNvSpPr>
          <p:nvPr>
            <p:ph idx="1"/>
          </p:nvPr>
        </p:nvSpPr>
        <p:spPr/>
        <p:txBody>
          <a:bodyPr/>
          <a:lstStyle/>
          <a:p>
            <a:r>
              <a:rPr lang="zh-CN" altLang="en-US" sz="2400"/>
              <a:t></a:t>
            </a:r>
            <a:r>
              <a:rPr lang="zh-CN" altLang="en-US" sz="2400">
                <a:solidFill>
                  <a:srgbClr val="FF0000"/>
                </a:solidFill>
              </a:rPr>
              <a:t>拟核是什么？染色体又是什么？</a:t>
            </a:r>
            <a:endParaRPr lang="zh-CN" altLang="en-US" sz="2400">
              <a:solidFill>
                <a:srgbClr val="FF0000"/>
              </a:solidFill>
            </a:endParaRPr>
          </a:p>
          <a:p>
            <a:r>
              <a:rPr lang="zh-CN" altLang="en-US" sz="2400"/>
              <a:t>原核生物特有的结构，内有一个环状的DNA分子；</a:t>
            </a:r>
            <a:endParaRPr lang="zh-CN" altLang="en-US" sz="2400"/>
          </a:p>
          <a:p>
            <a:r>
              <a:rPr lang="zh-CN" altLang="en-US" sz="2400"/>
              <a:t>真核细胞特有的结构，位于细胞核内，主要成分是DNA和蛋白质；</a:t>
            </a:r>
            <a:endParaRPr lang="zh-CN" altLang="en-US" sz="2400"/>
          </a:p>
          <a:p>
            <a:endParaRPr lang="zh-CN" altLang="en-US" sz="2400"/>
          </a:p>
          <a:p>
            <a:r>
              <a:rPr lang="zh-CN" altLang="en-US" sz="2400"/>
              <a:t></a:t>
            </a:r>
            <a:r>
              <a:rPr lang="zh-CN" altLang="en-US" sz="2400">
                <a:solidFill>
                  <a:srgbClr val="FF0000"/>
                </a:solidFill>
              </a:rPr>
              <a:t>细胞学说（施莱登、施旺）的意义是什么？内容包括哪些？</a:t>
            </a:r>
            <a:endParaRPr lang="zh-CN" altLang="en-US" sz="2400">
              <a:solidFill>
                <a:srgbClr val="FF0000"/>
              </a:solidFill>
            </a:endParaRPr>
          </a:p>
          <a:p>
            <a:r>
              <a:rPr lang="zh-CN" altLang="en-US" sz="2400"/>
              <a:t>揭示细胞统一性和生物体结构统一性的；</a:t>
            </a:r>
            <a:endParaRPr lang="zh-CN" altLang="en-US" sz="2400"/>
          </a:p>
          <a:p>
            <a:r>
              <a:rPr lang="zh-CN" altLang="en-US" sz="2400"/>
              <a:t>细胞是个有机体，一切动植物都是由细胞发育而来的，并由细胞和细胞产物所构成；细胞是个相对独立的单位，既有它自己的生命，又对与其他细胞共同组成的整体的生命起作用；新细胞可以从老细胞中产生；</a:t>
            </a:r>
            <a:endParaRPr lang="zh-CN" altLang="en-US" sz="240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关于病毒</a:t>
            </a:r>
            <a:endParaRPr lang="zh-CN" altLang="en-US" dirty="0"/>
          </a:p>
        </p:txBody>
      </p:sp>
      <p:sp>
        <p:nvSpPr>
          <p:cNvPr id="3" name="内容占位符 2"/>
          <p:cNvSpPr>
            <a:spLocks noGrp="1"/>
          </p:cNvSpPr>
          <p:nvPr>
            <p:ph idx="1"/>
          </p:nvPr>
        </p:nvSpPr>
        <p:spPr>
          <a:xfrm>
            <a:off x="609600" y="1600201"/>
            <a:ext cx="10972800" cy="4781127"/>
          </a:xfrm>
        </p:spPr>
        <p:txBody>
          <a:bodyPr>
            <a:normAutofit/>
          </a:bodyPr>
          <a:lstStyle/>
          <a:p>
            <a:pPr marL="514350" indent="-514350">
              <a:buFont typeface="+mj-lt"/>
              <a:buAutoNum type="arabicPeriod"/>
            </a:pPr>
            <a:r>
              <a:rPr lang="zh-CN" altLang="en-US" b="1" dirty="0"/>
              <a:t>结构</a:t>
            </a:r>
            <a:endParaRPr lang="en-US" altLang="zh-CN" b="1" dirty="0"/>
          </a:p>
          <a:p>
            <a:pPr marL="514350" indent="-514350">
              <a:buFont typeface="+mj-lt"/>
              <a:buAutoNum type="arabicPeriod"/>
            </a:pPr>
            <a:r>
              <a:rPr lang="zh-CN" altLang="en-US" b="1" dirty="0"/>
              <a:t>遗传物质</a:t>
            </a:r>
            <a:endParaRPr lang="en-US" altLang="zh-CN" b="1" dirty="0"/>
          </a:p>
          <a:p>
            <a:pPr marL="514350" indent="-514350">
              <a:buFont typeface="+mj-lt"/>
              <a:buAutoNum type="arabicPeriod"/>
            </a:pPr>
            <a:r>
              <a:rPr lang="zh-CN" altLang="en-US" b="1" dirty="0"/>
              <a:t>繁殖</a:t>
            </a:r>
            <a:endParaRPr lang="en-US" altLang="zh-CN" b="1" dirty="0"/>
          </a:p>
          <a:p>
            <a:pPr marL="514350" indent="-514350">
              <a:buFont typeface="+mj-lt"/>
              <a:buAutoNum type="arabicPeriod"/>
            </a:pPr>
            <a:r>
              <a:rPr lang="zh-CN" altLang="en-US" b="1" dirty="0"/>
              <a:t>生态系统中的组成成分</a:t>
            </a:r>
            <a:endParaRPr lang="en-US" altLang="zh-CN" b="1" dirty="0"/>
          </a:p>
          <a:p>
            <a:pPr marL="514350" indent="-514350">
              <a:buFont typeface="+mj-lt"/>
              <a:buAutoNum type="arabicPeriod"/>
            </a:pPr>
            <a:r>
              <a:rPr lang="zh-CN" altLang="en-US" b="1" dirty="0"/>
              <a:t>常见的病毒</a:t>
            </a:r>
            <a:endParaRPr lang="en-US" altLang="zh-CN" b="1" dirty="0"/>
          </a:p>
          <a:p>
            <a:pPr marL="514350" indent="-514350">
              <a:buFont typeface="+mj-lt"/>
              <a:buAutoNum type="arabicPeriod"/>
            </a:pPr>
            <a:r>
              <a:rPr lang="zh-CN" altLang="en-US" b="1" dirty="0"/>
              <a:t>教材出现病毒的地方（本节除外）</a:t>
            </a:r>
            <a:endParaRPr lang="en-US" altLang="zh-CN" b="1" dirty="0"/>
          </a:p>
          <a:p>
            <a:pPr marL="0" indent="0">
              <a:buNone/>
            </a:pPr>
            <a:r>
              <a:rPr lang="zh-CN" altLang="en-US" b="1" dirty="0"/>
              <a:t>（</a:t>
            </a:r>
            <a:r>
              <a:rPr lang="en-US" altLang="zh-CN" b="1" dirty="0"/>
              <a:t>1.</a:t>
            </a:r>
            <a:r>
              <a:rPr lang="zh-CN" altLang="en-US" b="1" dirty="0"/>
              <a:t>赫尔希</a:t>
            </a:r>
            <a:r>
              <a:rPr lang="en-US" altLang="zh-CN" b="1" dirty="0"/>
              <a:t>	2.</a:t>
            </a:r>
            <a:r>
              <a:rPr lang="zh-CN" altLang="en-US" b="1" dirty="0"/>
              <a:t>烟草花叶病毒</a:t>
            </a:r>
            <a:r>
              <a:rPr lang="en-US" altLang="zh-CN" b="1" dirty="0"/>
              <a:t>	3.</a:t>
            </a:r>
            <a:r>
              <a:rPr lang="zh-CN" altLang="en-US" b="1" dirty="0"/>
              <a:t>基因工程 </a:t>
            </a:r>
            <a:r>
              <a:rPr lang="en-US" altLang="zh-CN" b="1" dirty="0"/>
              <a:t>	4.</a:t>
            </a:r>
            <a:r>
              <a:rPr lang="zh-CN" altLang="en-US" b="1" dirty="0"/>
              <a:t>免疫）</a:t>
            </a:r>
            <a:endParaRPr lang="zh-CN" altLang="en-US" b="1" dirty="0"/>
          </a:p>
        </p:txBody>
      </p:sp>
      <p:sp>
        <p:nvSpPr>
          <p:cNvPr id="5" name="标题 1"/>
          <p:cNvSpPr>
            <a:spLocks noGrp="1"/>
          </p:cNvSpPr>
          <p:nvPr/>
        </p:nvSpPr>
        <p:spPr>
          <a:xfrm>
            <a:off x="241540" y="0"/>
            <a:ext cx="11701077" cy="465826"/>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000" b="1" kern="1200">
                <a:solidFill>
                  <a:schemeClr val="accent6"/>
                </a:solidFill>
                <a:latin typeface="+mj-lt"/>
                <a:ea typeface="+mj-ea"/>
                <a:cs typeface="+mj-cs"/>
              </a:defRPr>
            </a:lvl1pPr>
          </a:lstStyle>
          <a:p>
            <a:r>
              <a:rPr lang="zh-CN" altLang="en-US" dirty="0">
                <a:solidFill>
                  <a:schemeClr val="accent2">
                    <a:lumMod val="100000"/>
                  </a:schemeClr>
                </a:solidFill>
                <a:latin typeface="黑体" panose="02010609060101010101" charset="-122"/>
                <a:ea typeface="黑体" panose="02010609060101010101" charset="-122"/>
              </a:rPr>
              <a:t>考点一 细胞是最基本的生命系统（知识精讲）</a:t>
            </a:r>
            <a:endParaRPr lang="zh-CN" altLang="en-US" dirty="0">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万卷文化-1">
  <a:themeElements>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0000CC"/>
      </a:hlink>
      <a:folHlink>
        <a:srgbClr val="FF9933"/>
      </a:folHlink>
    </a:clrScheme>
    <a:fontScheme name="">
      <a:majorFont>
        <a:latin typeface="方正小标宋简体"/>
        <a:ea typeface="方正小标宋简体"/>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3300"/>
        </a:dk1>
        <a:lt1>
          <a:srgbClr val="FFFFFF"/>
        </a:lt1>
        <a:dk2>
          <a:srgbClr val="FF9900"/>
        </a:dk2>
        <a:lt2>
          <a:srgbClr val="C0C0C0"/>
        </a:lt2>
        <a:accent1>
          <a:srgbClr val="3FB564"/>
        </a:accent1>
        <a:accent2>
          <a:srgbClr val="15A2E9"/>
        </a:accent2>
        <a:accent3>
          <a:srgbClr val="FFFFFF"/>
        </a:accent3>
        <a:accent4>
          <a:srgbClr val="002A00"/>
        </a:accent4>
        <a:accent5>
          <a:srgbClr val="AFD6B8"/>
        </a:accent5>
        <a:accent6>
          <a:srgbClr val="1291D1"/>
        </a:accent6>
        <a:hlink>
          <a:srgbClr val="7F70D8"/>
        </a:hlink>
        <a:folHlink>
          <a:srgbClr val="A1A18B"/>
        </a:folHlink>
      </a:clrScheme>
      <a:clrMap bg1="lt1" tx1="dk1" bg2="lt2" tx2="dk2" accent1="accent1" accent2="accent2" accent3="accent3" accent4="accent4" accent5="accent5" accent6="accent6" hlink="hlink" folHlink="folHlink"/>
    </a:extraClrScheme>
    <a:extraClrScheme>
      <a:clrScheme name="">
        <a:dk1>
          <a:srgbClr val="30311D"/>
        </a:dk1>
        <a:lt1>
          <a:srgbClr val="FFFFFF"/>
        </a:lt1>
        <a:dk2>
          <a:srgbClr val="44808E"/>
        </a:dk2>
        <a:lt2>
          <a:srgbClr val="DDDDDD"/>
        </a:lt2>
        <a:accent1>
          <a:srgbClr val="DCC242"/>
        </a:accent1>
        <a:accent2>
          <a:srgbClr val="388FDE"/>
        </a:accent2>
        <a:accent3>
          <a:srgbClr val="FFFFFF"/>
        </a:accent3>
        <a:accent4>
          <a:srgbClr val="282917"/>
        </a:accent4>
        <a:accent5>
          <a:srgbClr val="EADDB0"/>
        </a:accent5>
        <a:accent6>
          <a:srgbClr val="3180C7"/>
        </a:accent6>
        <a:hlink>
          <a:srgbClr val="57BB7D"/>
        </a:hlink>
        <a:folHlink>
          <a:srgbClr val="A1A18B"/>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1367BB"/>
        </a:dk2>
        <a:lt2>
          <a:srgbClr val="C0C0C0"/>
        </a:lt2>
        <a:accent1>
          <a:srgbClr val="68B3D8"/>
        </a:accent1>
        <a:accent2>
          <a:srgbClr val="EC8D4C"/>
        </a:accent2>
        <a:accent3>
          <a:srgbClr val="FFFFFF"/>
        </a:accent3>
        <a:accent4>
          <a:srgbClr val="000000"/>
        </a:accent4>
        <a:accent5>
          <a:srgbClr val="B9D5E8"/>
        </a:accent5>
        <a:accent6>
          <a:srgbClr val="D37E43"/>
        </a:accent6>
        <a:hlink>
          <a:srgbClr val="4CC737"/>
        </a:hlink>
        <a:folHlink>
          <a:srgbClr val="90A8B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7F70D8"/>
        </a:hlink>
        <a:folHlink>
          <a:srgbClr val="A1A18B"/>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7F70D8"/>
        </a:hlink>
        <a:folHlink>
          <a:srgbClr val="F0E73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0000CC"/>
        </a:hlink>
        <a:folHlink>
          <a:srgbClr val="FF99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万卷文化-1">
  <a:themeElements>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0000CC"/>
      </a:hlink>
      <a:folHlink>
        <a:srgbClr val="FF9933"/>
      </a:folHlink>
    </a:clrScheme>
    <a:fontScheme name="">
      <a:majorFont>
        <a:latin typeface="方正小标宋简体"/>
        <a:ea typeface="方正小标宋简体"/>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3300"/>
        </a:dk1>
        <a:lt1>
          <a:srgbClr val="FFFFFF"/>
        </a:lt1>
        <a:dk2>
          <a:srgbClr val="FF9900"/>
        </a:dk2>
        <a:lt2>
          <a:srgbClr val="C0C0C0"/>
        </a:lt2>
        <a:accent1>
          <a:srgbClr val="3FB564"/>
        </a:accent1>
        <a:accent2>
          <a:srgbClr val="15A2E9"/>
        </a:accent2>
        <a:accent3>
          <a:srgbClr val="FFFFFF"/>
        </a:accent3>
        <a:accent4>
          <a:srgbClr val="002A00"/>
        </a:accent4>
        <a:accent5>
          <a:srgbClr val="AFD6B8"/>
        </a:accent5>
        <a:accent6>
          <a:srgbClr val="1291D1"/>
        </a:accent6>
        <a:hlink>
          <a:srgbClr val="7F70D8"/>
        </a:hlink>
        <a:folHlink>
          <a:srgbClr val="A1A18B"/>
        </a:folHlink>
      </a:clrScheme>
      <a:clrMap bg1="lt1" tx1="dk1" bg2="lt2" tx2="dk2" accent1="accent1" accent2="accent2" accent3="accent3" accent4="accent4" accent5="accent5" accent6="accent6" hlink="hlink" folHlink="folHlink"/>
    </a:extraClrScheme>
    <a:extraClrScheme>
      <a:clrScheme name="">
        <a:dk1>
          <a:srgbClr val="30311D"/>
        </a:dk1>
        <a:lt1>
          <a:srgbClr val="FFFFFF"/>
        </a:lt1>
        <a:dk2>
          <a:srgbClr val="44808E"/>
        </a:dk2>
        <a:lt2>
          <a:srgbClr val="DDDDDD"/>
        </a:lt2>
        <a:accent1>
          <a:srgbClr val="DCC242"/>
        </a:accent1>
        <a:accent2>
          <a:srgbClr val="388FDE"/>
        </a:accent2>
        <a:accent3>
          <a:srgbClr val="FFFFFF"/>
        </a:accent3>
        <a:accent4>
          <a:srgbClr val="282917"/>
        </a:accent4>
        <a:accent5>
          <a:srgbClr val="EADDB0"/>
        </a:accent5>
        <a:accent6>
          <a:srgbClr val="3180C7"/>
        </a:accent6>
        <a:hlink>
          <a:srgbClr val="57BB7D"/>
        </a:hlink>
        <a:folHlink>
          <a:srgbClr val="A1A18B"/>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1367BB"/>
        </a:dk2>
        <a:lt2>
          <a:srgbClr val="C0C0C0"/>
        </a:lt2>
        <a:accent1>
          <a:srgbClr val="68B3D8"/>
        </a:accent1>
        <a:accent2>
          <a:srgbClr val="EC8D4C"/>
        </a:accent2>
        <a:accent3>
          <a:srgbClr val="FFFFFF"/>
        </a:accent3>
        <a:accent4>
          <a:srgbClr val="000000"/>
        </a:accent4>
        <a:accent5>
          <a:srgbClr val="B9D5E8"/>
        </a:accent5>
        <a:accent6>
          <a:srgbClr val="D37E43"/>
        </a:accent6>
        <a:hlink>
          <a:srgbClr val="4CC737"/>
        </a:hlink>
        <a:folHlink>
          <a:srgbClr val="90A8B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7F70D8"/>
        </a:hlink>
        <a:folHlink>
          <a:srgbClr val="A1A18B"/>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7F70D8"/>
        </a:hlink>
        <a:folHlink>
          <a:srgbClr val="F0E73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0000CC"/>
        </a:hlink>
        <a:folHlink>
          <a:srgbClr val="FF99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20000"/>
            <a:lumOff val="80000"/>
          </a:schemeClr>
        </a:solidFill>
        <a:ln w="28575"/>
        <a:effectLst>
          <a:glow rad="63500">
            <a:schemeClr val="accent1">
              <a:satMod val="175000"/>
              <a:alpha val="40000"/>
            </a:schemeClr>
          </a:glow>
          <a:softEdge rad="12700"/>
        </a:effectLst>
      </a:spPr>
      <a:bodyPr rtlCol="0" anchor="ctr"/>
      <a:lstStyle>
        <a:defPPr algn="ctr">
          <a:defRPr sz="2400" dirty="0" smtClean="0">
            <a:solidFill>
              <a:srgbClr val="D26E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00B0F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400" dirty="0" smtClean="0">
            <a:solidFill>
              <a:srgbClr val="0000FF"/>
            </a:solidFill>
            <a:latin typeface="Times New Roman" panose="020206030504050203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6504</Words>
  <Application>WPS 演示</Application>
  <PresentationFormat>自定义</PresentationFormat>
  <Paragraphs>358</Paragraphs>
  <Slides>34</Slides>
  <Notes>0</Notes>
  <HiddenSlides>0</HiddenSlides>
  <MMClips>0</MMClips>
  <ScaleCrop>false</ScaleCrop>
  <HeadingPairs>
    <vt:vector size="8" baseType="variant">
      <vt:variant>
        <vt:lpstr>已用的字体</vt:lpstr>
      </vt:variant>
      <vt:variant>
        <vt:i4>19</vt:i4>
      </vt:variant>
      <vt:variant>
        <vt:lpstr>主题</vt:lpstr>
      </vt:variant>
      <vt:variant>
        <vt:i4>5</vt:i4>
      </vt:variant>
      <vt:variant>
        <vt:lpstr>嵌入 OLE 服务器</vt:lpstr>
      </vt:variant>
      <vt:variant>
        <vt:i4>2</vt:i4>
      </vt:variant>
      <vt:variant>
        <vt:lpstr>幻灯片标题</vt:lpstr>
      </vt:variant>
      <vt:variant>
        <vt:i4>34</vt:i4>
      </vt:variant>
    </vt:vector>
  </HeadingPairs>
  <TitlesOfParts>
    <vt:vector size="60" baseType="lpstr">
      <vt:lpstr>Arial</vt:lpstr>
      <vt:lpstr>宋体</vt:lpstr>
      <vt:lpstr>Wingdings</vt:lpstr>
      <vt:lpstr>Times New Roman</vt:lpstr>
      <vt:lpstr>微软雅黑</vt:lpstr>
      <vt:lpstr>Impact</vt:lpstr>
      <vt:lpstr>华文中宋</vt:lpstr>
      <vt:lpstr>黑体</vt:lpstr>
      <vt:lpstr>方正准圆_GBK</vt:lpstr>
      <vt:lpstr>Calibri</vt:lpstr>
      <vt:lpstr>Times New Roman</vt:lpstr>
      <vt:lpstr>Cambria</vt:lpstr>
      <vt:lpstr>Courier New</vt:lpstr>
      <vt:lpstr>Calibri</vt:lpstr>
      <vt:lpstr>Arial Unicode MS</vt:lpstr>
      <vt:lpstr>Calibri Light</vt:lpstr>
      <vt:lpstr>Wingdings</vt:lpstr>
      <vt:lpstr>楷体_GB2312</vt:lpstr>
      <vt:lpstr>仿宋_GB2312</vt:lpstr>
      <vt:lpstr>Office 主题</vt:lpstr>
      <vt:lpstr>万卷文化-1</vt:lpstr>
      <vt:lpstr>1_万卷文化-1</vt:lpstr>
      <vt:lpstr>Office 主题​​</vt:lpstr>
      <vt:lpstr>1_Office 主题</vt:lpstr>
      <vt:lpstr>Word.Document.12</vt:lpstr>
      <vt:lpstr>Word.Document.12</vt:lpstr>
      <vt:lpstr>PowerPoint 演示文稿</vt:lpstr>
      <vt:lpstr>PowerPoint 演示文稿</vt:lpstr>
      <vt:lpstr>PowerPoint 演示文稿</vt:lpstr>
      <vt:lpstr>自主复习提问</vt:lpstr>
      <vt:lpstr>自主复习提问</vt:lpstr>
      <vt:lpstr>自主复习提问</vt:lpstr>
      <vt:lpstr>自主复习提问</vt:lpstr>
      <vt:lpstr>自主复习提问</vt:lpstr>
      <vt:lpstr>关于病毒</vt:lpstr>
      <vt:lpstr>考点二 原核细胞与真核细胞及细胞学说（知识精讲）</vt:lpstr>
      <vt:lpstr>考点三 使用显微镜观察多种多样的细胞（知识精讲）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AutoBVT</dc:creator>
  <cp:lastModifiedBy>Admin</cp:lastModifiedBy>
  <cp:revision>97</cp:revision>
  <dcterms:created xsi:type="dcterms:W3CDTF">2018-01-02T04:06:00Z</dcterms:created>
  <dcterms:modified xsi:type="dcterms:W3CDTF">2019-08-05T12:32:58Z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2052-11.1.0.8907</vt:lpwstr>
  </property>
</Properties>
</file>